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96" r:id="rId9"/>
    <p:sldId id="261" r:id="rId10"/>
    <p:sldId id="263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98" r:id="rId22"/>
    <p:sldId id="278" r:id="rId23"/>
    <p:sldId id="297" r:id="rId24"/>
    <p:sldId id="299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0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04F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81" autoAdjust="0"/>
  </p:normalViewPr>
  <p:slideViewPr>
    <p:cSldViewPr>
      <p:cViewPr>
        <p:scale>
          <a:sx n="66" d="100"/>
          <a:sy n="66" d="100"/>
        </p:scale>
        <p:origin x="-150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BB54C-E6FE-4098-A942-6C18AC07F565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3F6E1-5E8D-413F-A180-6AE0023FD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89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707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 I will discuss</a:t>
            </a:r>
            <a:r>
              <a:rPr kumimoji="1" lang="en-US" altLang="ja-JP" baseline="0" dirty="0" smtClean="0"/>
              <a:t> the asymptotic structure.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5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At first,</a:t>
            </a:r>
            <a:r>
              <a:rPr kumimoji="1" lang="en-US" altLang="ja-JP" baseline="0" dirty="0" smtClean="0"/>
              <a:t> asymptotic structure is defined at the asymptotic infinity. At infinity, the gravity becomes very simple and tractable even if </a:t>
            </a:r>
          </a:p>
          <a:p>
            <a:r>
              <a:rPr kumimoji="1" lang="en-US" altLang="ja-JP" baseline="0" dirty="0" smtClean="0"/>
              <a:t>the gravitational source is very complicated and its dynamics is non-linear. </a:t>
            </a:r>
          </a:p>
          <a:p>
            <a:r>
              <a:rPr kumimoji="1" lang="en-US" altLang="ja-JP" baseline="0" dirty="0" smtClean="0"/>
              <a:t>There two infinities of spacetimes. As a remark, I consider the asymptotically flat spacetime in this talk. </a:t>
            </a:r>
          </a:p>
          <a:p>
            <a:r>
              <a:rPr kumimoji="1" lang="en-US" altLang="ja-JP" baseline="0" dirty="0" smtClean="0"/>
              <a:t>One is a </a:t>
            </a:r>
            <a:r>
              <a:rPr kumimoji="1" lang="en-US" altLang="ja-JP" baseline="0" dirty="0" err="1" smtClean="0"/>
              <a:t>spacial</a:t>
            </a:r>
            <a:r>
              <a:rPr kumimoji="1" lang="en-US" altLang="ja-JP" baseline="0" dirty="0" smtClean="0"/>
              <a:t> infinity, which is infinitely far from source along </a:t>
            </a:r>
            <a:r>
              <a:rPr kumimoji="1" lang="en-US" altLang="ja-JP" baseline="0" dirty="0" err="1" smtClean="0"/>
              <a:t>spacelike</a:t>
            </a:r>
            <a:r>
              <a:rPr kumimoji="1" lang="en-US" altLang="ja-JP" baseline="0" dirty="0" smtClean="0"/>
              <a:t> directions. At spatial infinity, the spacetime </a:t>
            </a:r>
          </a:p>
          <a:p>
            <a:r>
              <a:rPr kumimoji="1" lang="en-US" altLang="ja-JP" baseline="0" dirty="0" smtClean="0"/>
              <a:t>become stationary and we can compute gravitational potential of the source such as ADM mass. </a:t>
            </a:r>
          </a:p>
          <a:p>
            <a:r>
              <a:rPr kumimoji="1" lang="en-US" altLang="ja-JP" baseline="0" dirty="0" smtClean="0"/>
              <a:t>Another infinity is a null infinity, which is infinity along null directions. At null infinity, the spacetime is still dynamical but </a:t>
            </a:r>
          </a:p>
          <a:p>
            <a:r>
              <a:rPr kumimoji="1" lang="en-US" altLang="ja-JP" baseline="0" dirty="0" smtClean="0"/>
              <a:t>its dynamics is tractable. At null </a:t>
            </a:r>
            <a:r>
              <a:rPr kumimoji="1" lang="en-US" altLang="ja-JP" baseline="0" dirty="0" err="1" smtClean="0"/>
              <a:t>infintiy</a:t>
            </a:r>
            <a:r>
              <a:rPr kumimoji="1" lang="en-US" altLang="ja-JP" baseline="0" dirty="0" smtClean="0"/>
              <a:t>  we can compute the radiation of energy and momentum. </a:t>
            </a:r>
          </a:p>
          <a:p>
            <a:r>
              <a:rPr kumimoji="1" lang="en-US" altLang="ja-JP" baseline="0" dirty="0" smtClean="0"/>
              <a:t>In this talk we </a:t>
            </a:r>
            <a:r>
              <a:rPr kumimoji="1" lang="en-US" altLang="ja-JP" baseline="0" dirty="0" err="1" smtClean="0"/>
              <a:t>cosider</a:t>
            </a:r>
            <a:r>
              <a:rPr kumimoji="1" lang="en-US" altLang="ja-JP" baseline="0" dirty="0" smtClean="0"/>
              <a:t> null infinity.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70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mentioned, the spacetime is dynamical at null</a:t>
            </a:r>
            <a:r>
              <a:rPr kumimoji="1" lang="en-US" altLang="ja-JP" baseline="0" dirty="0" smtClean="0"/>
              <a:t> infinity. This is because the gravitational waves can reach at null infinity. </a:t>
            </a:r>
          </a:p>
          <a:p>
            <a:r>
              <a:rPr kumimoji="1" lang="en-US" altLang="ja-JP" baseline="0" dirty="0" smtClean="0"/>
              <a:t>Null infinity is located roughly at the point where t and r goes infinite with its difference fixed. Then, the metric of the </a:t>
            </a:r>
          </a:p>
          <a:p>
            <a:r>
              <a:rPr kumimoji="1" lang="en-US" altLang="ja-JP" baseline="0" dirty="0" smtClean="0"/>
              <a:t>asymptotically flat spacetime should became like this. eta is the flat metric and h represents the deviation from flat metric. </a:t>
            </a:r>
          </a:p>
          <a:p>
            <a:r>
              <a:rPr kumimoji="1" lang="en-US" altLang="ja-JP" baseline="0" dirty="0" smtClean="0"/>
              <a:t>this h is the asymptotic structure and contains all dynamical information of the spacetime. Naively, h is gravitational waves. </a:t>
            </a:r>
          </a:p>
          <a:p>
            <a:r>
              <a:rPr kumimoji="1" lang="en-US" altLang="ja-JP" baseline="0" dirty="0" smtClean="0"/>
              <a:t>Thus to investigate the asymptotic structure, we should impose the proper boundary conditions.  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73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 two methods</a:t>
            </a:r>
            <a:r>
              <a:rPr kumimoji="1" lang="en-US" altLang="ja-JP" baseline="0" dirty="0" smtClean="0"/>
              <a:t> to define infinity and impose the boundary conditions. </a:t>
            </a:r>
          </a:p>
          <a:p>
            <a:r>
              <a:rPr kumimoji="1" lang="en-US" altLang="ja-JP" baseline="0" dirty="0" smtClean="0"/>
              <a:t>One is the conformal method, where we use the conformal embedding of the spacetime like </a:t>
            </a:r>
            <a:r>
              <a:rPr kumimoji="1" lang="en-US" altLang="ja-JP" baseline="0" dirty="0" err="1" smtClean="0"/>
              <a:t>riemann</a:t>
            </a:r>
            <a:r>
              <a:rPr kumimoji="1" lang="en-US" altLang="ja-JP" baseline="0" dirty="0" smtClean="0"/>
              <a:t> sphere like this.</a:t>
            </a:r>
          </a:p>
          <a:p>
            <a:r>
              <a:rPr kumimoji="1" lang="en-US" altLang="ja-JP" baseline="0" dirty="0" smtClean="0"/>
              <a:t>Another is a coordinate based method. Here I use this coordinate method and explicitly introduce the coordinate </a:t>
            </a:r>
          </a:p>
          <a:p>
            <a:r>
              <a:rPr kumimoji="1" lang="en-US" altLang="ja-JP" baseline="0" dirty="0" smtClean="0"/>
              <a:t>so called Bondi coordinate. In higher dimensions, in particular in odd dimensions, the conformal method is not useful.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14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Our strategy to investigate the asymptotic structure at null infinity is</a:t>
            </a:r>
            <a:r>
              <a:rPr kumimoji="1" lang="en-US" altLang="ja-JP" baseline="0" dirty="0" smtClean="0"/>
              <a:t> as follows. </a:t>
            </a:r>
          </a:p>
          <a:p>
            <a:r>
              <a:rPr kumimoji="1" lang="en-US" altLang="ja-JP" baseline="0" dirty="0" smtClean="0"/>
              <a:t>At first, introducing the Bondi coordinate, we impose proper boundary conditions and define asymptotic flatness at</a:t>
            </a:r>
          </a:p>
          <a:p>
            <a:r>
              <a:rPr kumimoji="1" lang="en-US" altLang="ja-JP" baseline="0" dirty="0" smtClean="0"/>
              <a:t> null infinity. Next, we investigate the dynamics of the spacetime such as definition of the mass of spacetime </a:t>
            </a:r>
          </a:p>
          <a:p>
            <a:r>
              <a:rPr kumimoji="1" lang="en-US" altLang="ja-JP" baseline="0" dirty="0" smtClean="0"/>
              <a:t>and radiation formula of the energy. Finally we study the asymptotic symmetry. This is to check the validity of </a:t>
            </a:r>
          </a:p>
          <a:p>
            <a:r>
              <a:rPr kumimoji="1" lang="en-US" altLang="ja-JP" baseline="0" dirty="0" smtClean="0"/>
              <a:t>our </a:t>
            </a:r>
            <a:r>
              <a:rPr kumimoji="1" lang="en-US" altLang="ja-JP" baseline="0" dirty="0" err="1" smtClean="0"/>
              <a:t>definiton</a:t>
            </a:r>
            <a:r>
              <a:rPr kumimoji="1" lang="en-US" altLang="ja-JP" baseline="0" dirty="0" smtClean="0"/>
              <a:t> of the asymptotic flatness, that is, our </a:t>
            </a:r>
            <a:r>
              <a:rPr kumimoji="1" lang="en-US" altLang="ja-JP" baseline="0" dirty="0" err="1" smtClean="0"/>
              <a:t>bounday</a:t>
            </a:r>
            <a:r>
              <a:rPr kumimoji="1" lang="en-US" altLang="ja-JP" baseline="0" dirty="0" smtClean="0"/>
              <a:t> conditions.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96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 us introduce</a:t>
            </a:r>
            <a:r>
              <a:rPr kumimoji="1" lang="en-US" altLang="ja-JP" baseline="0" dirty="0" smtClean="0"/>
              <a:t> the Bondi coordinate. We impose three gauge conditions. One is like this. This means that the u-constant </a:t>
            </a:r>
            <a:r>
              <a:rPr kumimoji="1" lang="en-US" altLang="ja-JP" baseline="0" dirty="0" err="1" smtClean="0"/>
              <a:t>hypersurface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should be null </a:t>
            </a:r>
            <a:r>
              <a:rPr kumimoji="1" lang="en-US" altLang="ja-JP" baseline="0" dirty="0" err="1" smtClean="0"/>
              <a:t>hypersurface</a:t>
            </a:r>
            <a:r>
              <a:rPr kumimoji="1" lang="en-US" altLang="ja-JP" baseline="0" dirty="0" smtClean="0"/>
              <a:t>. By this condition we have u as time coordinate. Next we introduce the angular coordinate </a:t>
            </a:r>
            <a:r>
              <a:rPr kumimoji="1" lang="en-US" altLang="ja-JP" baseline="0" dirty="0" err="1" smtClean="0"/>
              <a:t>x^I</a:t>
            </a:r>
            <a:r>
              <a:rPr kumimoji="1" lang="en-US" altLang="ja-JP" baseline="0" dirty="0" smtClean="0"/>
              <a:t> which should </a:t>
            </a:r>
          </a:p>
          <a:p>
            <a:r>
              <a:rPr kumimoji="1" lang="en-US" altLang="ja-JP" baseline="0" dirty="0" smtClean="0"/>
              <a:t>become independent of u like this. And the radial coordinate r is defined as area </a:t>
            </a:r>
            <a:r>
              <a:rPr kumimoji="1" lang="en-US" altLang="ja-JP" baseline="0" dirty="0" err="1" smtClean="0"/>
              <a:t>raidus</a:t>
            </a:r>
            <a:r>
              <a:rPr kumimoji="1" lang="en-US" altLang="ja-JP" baseline="0" dirty="0" smtClean="0"/>
              <a:t> as this. Schematic picture become like this. </a:t>
            </a:r>
          </a:p>
          <a:p>
            <a:r>
              <a:rPr kumimoji="1" lang="en-US" altLang="ja-JP" baseline="0" dirty="0" smtClean="0"/>
              <a:t>Then, in this coordinate, we call Bondi coordinate, the metric can be written like this. Under these gauge conditions, free functions </a:t>
            </a:r>
          </a:p>
          <a:p>
            <a:r>
              <a:rPr kumimoji="1" lang="en-US" altLang="ja-JP" baseline="0" dirty="0" smtClean="0"/>
              <a:t>of the metric are A, B, U^I and </a:t>
            </a:r>
            <a:r>
              <a:rPr kumimoji="1" lang="en-US" altLang="ja-JP" baseline="0" dirty="0" err="1" smtClean="0"/>
              <a:t>h_IJ</a:t>
            </a:r>
            <a:r>
              <a:rPr kumimoji="1" lang="en-US" altLang="ja-JP" baseline="0" dirty="0" smtClean="0"/>
              <a:t>.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567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reveal  the asymptotic structure at null infinity, we should solve the Einstein </a:t>
            </a:r>
            <a:r>
              <a:rPr kumimoji="1" lang="en-US" altLang="ja-JP" dirty="0" err="1" smtClean="0"/>
              <a:t>eqautions</a:t>
            </a:r>
            <a:r>
              <a:rPr kumimoji="1" lang="en-US" altLang="ja-JP" dirty="0" smtClean="0"/>
              <a:t>. Einstein equations can be</a:t>
            </a:r>
            <a:r>
              <a:rPr kumimoji="1" lang="en-US" altLang="ja-JP" baseline="0" dirty="0" smtClean="0"/>
              <a:t> classified into </a:t>
            </a:r>
          </a:p>
          <a:p>
            <a:r>
              <a:rPr kumimoji="1" lang="en-US" altLang="ja-JP" baseline="0" dirty="0" smtClean="0"/>
              <a:t>two classes. One is constraint equation which has equations without u-derivative. And another is an evolution equation, </a:t>
            </a:r>
          </a:p>
          <a:p>
            <a:r>
              <a:rPr kumimoji="1" lang="en-US" altLang="ja-JP" baseline="0" dirty="0" smtClean="0"/>
              <a:t>which contain the equation with u-derivative.  Constraint equation is used to extract the degree of freedom of the gravity. </a:t>
            </a:r>
          </a:p>
          <a:p>
            <a:r>
              <a:rPr kumimoji="1" lang="en-US" altLang="ja-JP" baseline="0" dirty="0" smtClean="0"/>
              <a:t>The evolution equation describes the dynamics of the spacetime.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909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Bondi coordinate, the constraint equation becomes like this. These equations contains no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u-derivative. prime denotes</a:t>
            </a:r>
            <a:r>
              <a:rPr kumimoji="1" lang="en-US" altLang="ja-JP" baseline="0" dirty="0" smtClean="0"/>
              <a:t> r-derivative.</a:t>
            </a:r>
            <a:r>
              <a:rPr kumimoji="1" lang="en-US" altLang="ja-JP" dirty="0" smtClean="0"/>
              <a:t>  </a:t>
            </a:r>
          </a:p>
          <a:p>
            <a:r>
              <a:rPr kumimoji="1" lang="en-US" altLang="ja-JP" dirty="0" err="1" smtClean="0"/>
              <a:t>rr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componente</a:t>
            </a:r>
            <a:r>
              <a:rPr kumimoji="1" lang="en-US" altLang="ja-JP" dirty="0" smtClean="0"/>
              <a:t> says the function B can</a:t>
            </a:r>
            <a:r>
              <a:rPr kumimoji="1" lang="en-US" altLang="ja-JP" baseline="0" dirty="0" smtClean="0"/>
              <a:t> be written by h. the trace part of </a:t>
            </a:r>
            <a:r>
              <a:rPr kumimoji="1" lang="en-US" altLang="ja-JP" baseline="0" dirty="0" err="1" smtClean="0"/>
              <a:t>ricci</a:t>
            </a:r>
            <a:r>
              <a:rPr kumimoji="1" lang="en-US" altLang="ja-JP" baseline="0" dirty="0" smtClean="0"/>
              <a:t> tensor and </a:t>
            </a:r>
            <a:r>
              <a:rPr kumimoji="1" lang="en-US" altLang="ja-JP" baseline="0" dirty="0" err="1" smtClean="0"/>
              <a:t>rI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componets</a:t>
            </a:r>
            <a:r>
              <a:rPr kumimoji="1" lang="en-US" altLang="ja-JP" baseline="0" dirty="0" smtClean="0"/>
              <a:t> become like these. From these equations, </a:t>
            </a:r>
          </a:p>
          <a:p>
            <a:r>
              <a:rPr kumimoji="1" lang="en-US" altLang="ja-JP" baseline="0" dirty="0" smtClean="0"/>
              <a:t>the function A and U^I are obtained using </a:t>
            </a:r>
            <a:r>
              <a:rPr kumimoji="1" lang="en-US" altLang="ja-JP" baseline="0" dirty="0" err="1" smtClean="0"/>
              <a:t>h_IJ</a:t>
            </a:r>
            <a:r>
              <a:rPr kumimoji="1" lang="en-US" altLang="ja-JP" baseline="0" dirty="0" smtClean="0"/>
              <a:t>. Thus, in the Bondi coordinate, the function A, B and U^I has no degree of freedom and </a:t>
            </a:r>
          </a:p>
          <a:p>
            <a:r>
              <a:rPr kumimoji="1" lang="en-US" altLang="ja-JP" baseline="0" dirty="0" smtClean="0"/>
              <a:t>only </a:t>
            </a:r>
            <a:r>
              <a:rPr kumimoji="1" lang="en-US" altLang="ja-JP" baseline="0" dirty="0" err="1" smtClean="0"/>
              <a:t>h_IJ</a:t>
            </a:r>
            <a:r>
              <a:rPr kumimoji="1" lang="en-US" altLang="ja-JP" baseline="0" dirty="0" smtClean="0"/>
              <a:t> is a free function on the </a:t>
            </a:r>
            <a:r>
              <a:rPr kumimoji="1" lang="en-US" altLang="ja-JP" baseline="0" dirty="0" err="1" smtClean="0"/>
              <a:t>intial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urface</a:t>
            </a:r>
            <a:r>
              <a:rPr kumimoji="1" lang="en-US" altLang="ja-JP" baseline="0" dirty="0" smtClean="0"/>
              <a:t>. But these equations are </a:t>
            </a:r>
            <a:r>
              <a:rPr kumimoji="1" lang="en-US" altLang="ja-JP" baseline="0" dirty="0" err="1" smtClean="0"/>
              <a:t>differencial</a:t>
            </a:r>
            <a:r>
              <a:rPr kumimoji="1" lang="en-US" altLang="ja-JP" baseline="0" dirty="0" smtClean="0"/>
              <a:t> equations, so, there are integration functions. </a:t>
            </a:r>
          </a:p>
          <a:p>
            <a:r>
              <a:rPr kumimoji="1" lang="en-US" altLang="ja-JP" baseline="0" dirty="0" smtClean="0"/>
              <a:t>Such </a:t>
            </a:r>
            <a:r>
              <a:rPr kumimoji="1" lang="en-US" altLang="ja-JP" baseline="0" dirty="0" err="1" smtClean="0"/>
              <a:t>integratio</a:t>
            </a:r>
            <a:r>
              <a:rPr kumimoji="1" lang="en-US" altLang="ja-JP" baseline="0" dirty="0" smtClean="0"/>
              <a:t> functions are also free functions on the initial surface.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635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Thus</a:t>
            </a:r>
            <a:r>
              <a:rPr kumimoji="1" lang="en-US" altLang="ja-JP" baseline="0" dirty="0" smtClean="0"/>
              <a:t> the we need evolution equations for </a:t>
            </a:r>
            <a:r>
              <a:rPr kumimoji="1" lang="en-US" altLang="ja-JP" baseline="0" dirty="0" err="1" smtClean="0"/>
              <a:t>h_IJ</a:t>
            </a:r>
            <a:r>
              <a:rPr kumimoji="1" lang="en-US" altLang="ja-JP" baseline="0" dirty="0" smtClean="0"/>
              <a:t> only. The evolution equation is contained in IJ component of the Einstein </a:t>
            </a:r>
          </a:p>
          <a:p>
            <a:r>
              <a:rPr kumimoji="1" lang="en-US" altLang="ja-JP" baseline="0" dirty="0" smtClean="0"/>
              <a:t>equation like this. The dot denote the u-derivative. This equation describe the dynamics of the spacetime. 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194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Under this situation, we define asymptotic flatness at</a:t>
            </a:r>
            <a:r>
              <a:rPr kumimoji="1" lang="en-US" altLang="ja-JP" baseline="0" dirty="0" smtClean="0"/>
              <a:t> null infinity. From the constraint equations, we should consider only </a:t>
            </a:r>
            <a:r>
              <a:rPr kumimoji="1" lang="en-US" altLang="ja-JP" baseline="0" dirty="0" err="1" smtClean="0"/>
              <a:t>h_IJ</a:t>
            </a:r>
            <a:r>
              <a:rPr kumimoji="1" lang="en-US" altLang="ja-JP" baseline="0" dirty="0" smtClean="0"/>
              <a:t>. </a:t>
            </a:r>
          </a:p>
          <a:p>
            <a:r>
              <a:rPr kumimoji="1" lang="en-US" altLang="ja-JP" baseline="0" dirty="0" smtClean="0"/>
              <a:t>The boundary conditions on A, B and U^I are determined by the constraint equations. Then, we define asymptotic flatness </a:t>
            </a:r>
          </a:p>
          <a:p>
            <a:r>
              <a:rPr kumimoji="1" lang="en-US" altLang="ja-JP" baseline="0" dirty="0" smtClean="0"/>
              <a:t>at null infinity in d dimensions by the boundary conditions like this. Here </a:t>
            </a:r>
            <a:r>
              <a:rPr kumimoji="1" lang="en-US" altLang="ja-JP" baseline="0" dirty="0" err="1" smtClean="0"/>
              <a:t>omega_IJ</a:t>
            </a:r>
            <a:r>
              <a:rPr kumimoji="1" lang="en-US" altLang="ja-JP" baseline="0" dirty="0" smtClean="0"/>
              <a:t> is the round metric on d—2 dimensional sphere. </a:t>
            </a:r>
          </a:p>
          <a:p>
            <a:r>
              <a:rPr kumimoji="1" lang="en-US" altLang="ja-JP" baseline="0" dirty="0" smtClean="0"/>
              <a:t>This boundary conditions can be understood from wave equation in d dimensions. Wave equation in d dimensions has the </a:t>
            </a:r>
          </a:p>
          <a:p>
            <a:r>
              <a:rPr kumimoji="1" lang="en-US" altLang="ja-JP" baseline="0" dirty="0" smtClean="0"/>
              <a:t>solution like this order in far region. The gravitational wave is also wave and we can expect </a:t>
            </a:r>
            <a:r>
              <a:rPr kumimoji="1" lang="en-US" altLang="ja-JP" baseline="0" dirty="0" err="1" smtClean="0"/>
              <a:t>h_IJ</a:t>
            </a:r>
            <a:r>
              <a:rPr kumimoji="1" lang="en-US" altLang="ja-JP" baseline="0" dirty="0" smtClean="0"/>
              <a:t> represents the gravitational wave, so</a:t>
            </a:r>
          </a:p>
          <a:p>
            <a:r>
              <a:rPr kumimoji="1" lang="en-US" altLang="ja-JP" baseline="0" dirty="0" smtClean="0"/>
              <a:t>this condition is natural.    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00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Contents of my talk is following. At first I introduce the motivation</a:t>
            </a:r>
            <a:r>
              <a:rPr kumimoji="1" lang="en-US" altLang="ja-JP" baseline="0" dirty="0" smtClean="0"/>
              <a:t> of my research. Next I discuss the asymptotic structure in higher dimensions </a:t>
            </a:r>
          </a:p>
          <a:p>
            <a:r>
              <a:rPr kumimoji="1" lang="en-US" altLang="ja-JP" baseline="0" dirty="0" smtClean="0"/>
              <a:t>and give a brief comment on its classification. Finally I  summarize my talk.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714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boundary</a:t>
            </a:r>
            <a:r>
              <a:rPr kumimoji="1" lang="en-US" altLang="ja-JP" baseline="0" dirty="0" smtClean="0"/>
              <a:t> conditions on other metric functions can be obtained from constraint equations. Let expand </a:t>
            </a:r>
            <a:r>
              <a:rPr kumimoji="1" lang="en-US" altLang="ja-JP" baseline="0" dirty="0" err="1" smtClean="0"/>
              <a:t>h_IJ</a:t>
            </a:r>
            <a:r>
              <a:rPr kumimoji="1" lang="en-US" altLang="ja-JP" baseline="0" dirty="0" smtClean="0"/>
              <a:t> at null infinity </a:t>
            </a:r>
          </a:p>
          <a:p>
            <a:r>
              <a:rPr kumimoji="1" lang="en-US" altLang="ja-JP" baseline="0" dirty="0" smtClean="0"/>
              <a:t>like this. r=infinity is the null infinity. From constraint equation, we get the </a:t>
            </a:r>
            <a:r>
              <a:rPr kumimoji="1" lang="en-US" altLang="ja-JP" baseline="0" dirty="0" err="1" smtClean="0"/>
              <a:t>behaviour</a:t>
            </a:r>
            <a:r>
              <a:rPr kumimoji="1" lang="en-US" altLang="ja-JP" baseline="0" dirty="0" smtClean="0"/>
              <a:t> of the other </a:t>
            </a:r>
            <a:r>
              <a:rPr kumimoji="1" lang="en-US" altLang="ja-JP" baseline="0" dirty="0" err="1" smtClean="0"/>
              <a:t>etric</a:t>
            </a:r>
            <a:r>
              <a:rPr kumimoji="1" lang="en-US" altLang="ja-JP" baseline="0" dirty="0" smtClean="0"/>
              <a:t> functions like this. </a:t>
            </a:r>
          </a:p>
          <a:p>
            <a:r>
              <a:rPr kumimoji="1" lang="en-US" altLang="ja-JP" baseline="0" dirty="0" err="1" smtClean="0"/>
              <a:t>A^k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U^k</a:t>
            </a:r>
            <a:r>
              <a:rPr kumimoji="1" lang="en-US" altLang="ja-JP" baseline="0" dirty="0" smtClean="0"/>
              <a:t> can be written using </a:t>
            </a:r>
            <a:r>
              <a:rPr kumimoji="1" lang="en-US" altLang="ja-JP" baseline="0" dirty="0" err="1" smtClean="0"/>
              <a:t>h^k</a:t>
            </a:r>
            <a:r>
              <a:rPr kumimoji="1" lang="en-US" altLang="ja-JP" baseline="0" dirty="0" smtClean="0"/>
              <a:t> like this. m and </a:t>
            </a:r>
            <a:r>
              <a:rPr kumimoji="1" lang="en-US" altLang="ja-JP" baseline="0" dirty="0" err="1" smtClean="0"/>
              <a:t>j^I</a:t>
            </a:r>
            <a:r>
              <a:rPr kumimoji="1" lang="en-US" altLang="ja-JP" baseline="0" dirty="0" smtClean="0"/>
              <a:t> is the integration function as mentioned, so free functions on initial surface.</a:t>
            </a:r>
          </a:p>
          <a:p>
            <a:r>
              <a:rPr kumimoji="1" lang="en-US" altLang="ja-JP" baseline="0" dirty="0" smtClean="0"/>
              <a:t>It is easy to notice that m and </a:t>
            </a:r>
            <a:r>
              <a:rPr kumimoji="1" lang="en-US" altLang="ja-JP" baseline="0" dirty="0" err="1" smtClean="0"/>
              <a:t>j^I</a:t>
            </a:r>
            <a:r>
              <a:rPr kumimoji="1" lang="en-US" altLang="ja-JP" baseline="0" dirty="0" smtClean="0"/>
              <a:t> correspond to the order of ADM mass </a:t>
            </a:r>
            <a:r>
              <a:rPr kumimoji="1" lang="en-US" altLang="ja-JP" baseline="0" dirty="0" err="1" smtClean="0"/>
              <a:t>nad</a:t>
            </a:r>
            <a:r>
              <a:rPr kumimoji="1" lang="en-US" altLang="ja-JP" baseline="0" dirty="0" smtClean="0"/>
              <a:t> angular </a:t>
            </a:r>
            <a:r>
              <a:rPr kumimoji="1" lang="en-US" altLang="ja-JP" baseline="0" dirty="0" err="1" smtClean="0"/>
              <a:t>momentu</a:t>
            </a:r>
            <a:r>
              <a:rPr kumimoji="1" lang="en-US" altLang="ja-JP" baseline="0" dirty="0" smtClean="0"/>
              <a:t> in d dimensions. </a:t>
            </a:r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128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 we define the Bondi mass using function m.</a:t>
            </a:r>
            <a:r>
              <a:rPr kumimoji="1" lang="en-US" altLang="ja-JP" baseline="0" dirty="0" smtClean="0"/>
              <a:t> m is contained in </a:t>
            </a:r>
            <a:r>
              <a:rPr kumimoji="1" lang="en-US" altLang="ja-JP" baseline="0" dirty="0" err="1" smtClean="0"/>
              <a:t>g_uu</a:t>
            </a:r>
            <a:r>
              <a:rPr kumimoji="1" lang="en-US" altLang="ja-JP" baseline="0" dirty="0" smtClean="0"/>
              <a:t> which is lapse. The Bondi mass is defined as like this. The </a:t>
            </a:r>
          </a:p>
          <a:p>
            <a:r>
              <a:rPr kumimoji="1" lang="en-US" altLang="ja-JP" baseline="0" dirty="0" smtClean="0"/>
              <a:t>coefficient was determined so that at spatial infinity this becomes ADM mass. The Bondi mass describe the energy and momentum </a:t>
            </a:r>
          </a:p>
          <a:p>
            <a:r>
              <a:rPr kumimoji="1" lang="en-US" altLang="ja-JP" baseline="0" dirty="0" smtClean="0"/>
              <a:t>contained in the spacetime.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16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the same way, we define the Bond angular momentum.</a:t>
            </a:r>
            <a:r>
              <a:rPr kumimoji="1" lang="en-US" altLang="ja-JP" baseline="0" dirty="0" smtClean="0"/>
              <a:t> using the integration function </a:t>
            </a:r>
            <a:r>
              <a:rPr kumimoji="1" lang="en-US" altLang="ja-JP" baseline="0" dirty="0" err="1" smtClean="0"/>
              <a:t>j^I</a:t>
            </a:r>
            <a:r>
              <a:rPr kumimoji="1" lang="en-US" altLang="ja-JP" baseline="0" dirty="0" smtClean="0"/>
              <a:t>. </a:t>
            </a:r>
            <a:r>
              <a:rPr kumimoji="1" lang="en-US" altLang="ja-JP" baseline="0" dirty="0" err="1" smtClean="0"/>
              <a:t>j^I</a:t>
            </a:r>
            <a:r>
              <a:rPr kumimoji="1" lang="en-US" altLang="ja-JP" baseline="0" dirty="0" smtClean="0"/>
              <a:t> is contained in </a:t>
            </a:r>
            <a:r>
              <a:rPr kumimoji="1" lang="en-US" altLang="ja-JP" baseline="0" dirty="0" err="1" smtClean="0"/>
              <a:t>g_uI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which is shift. Then the Bondi angular </a:t>
            </a:r>
            <a:r>
              <a:rPr kumimoji="1" lang="en-US" altLang="ja-JP" baseline="0" dirty="0" err="1" smtClean="0"/>
              <a:t>momentu</a:t>
            </a:r>
            <a:r>
              <a:rPr kumimoji="1" lang="en-US" altLang="ja-JP" baseline="0" dirty="0" smtClean="0"/>
              <a:t> is defined as this. The coefficients is determined in the same way as Bondi mass. </a:t>
            </a:r>
          </a:p>
          <a:p>
            <a:r>
              <a:rPr kumimoji="1" lang="en-US" altLang="ja-JP" baseline="0" dirty="0" smtClean="0"/>
              <a:t>Here </a:t>
            </a:r>
            <a:r>
              <a:rPr kumimoji="1" lang="en-US" altLang="ja-JP" baseline="0" dirty="0" err="1" smtClean="0"/>
              <a:t>m^I</a:t>
            </a:r>
            <a:r>
              <a:rPr kumimoji="1" lang="en-US" altLang="ja-JP" baseline="0" dirty="0" smtClean="0"/>
              <a:t> is the Killing vector of the metric </a:t>
            </a:r>
            <a:r>
              <a:rPr kumimoji="1" lang="en-US" altLang="ja-JP" baseline="0" dirty="0" err="1" smtClean="0"/>
              <a:t>omega_IJ</a:t>
            </a:r>
            <a:r>
              <a:rPr kumimoji="1" lang="en-US" altLang="ja-JP" baseline="0" dirty="0" smtClean="0"/>
              <a:t>, which is the background metric.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618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defined asymptotic flatness at null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infintiy</a:t>
            </a:r>
            <a:r>
              <a:rPr kumimoji="1" lang="en-US" altLang="ja-JP" baseline="0" dirty="0" smtClean="0"/>
              <a:t> and Bondi mass and angular momentum. Next task is to investigate </a:t>
            </a:r>
          </a:p>
          <a:p>
            <a:r>
              <a:rPr kumimoji="1" lang="en-US" altLang="ja-JP" baseline="0" dirty="0" smtClean="0"/>
              <a:t>its dynamics using the evolution equations. Bondi mass and angular momentum are defined using the free function on initial surface. </a:t>
            </a:r>
          </a:p>
          <a:p>
            <a:r>
              <a:rPr kumimoji="1" lang="en-US" altLang="ja-JP" baseline="0" dirty="0" smtClean="0"/>
              <a:t>Its evolution is determined by Einstein equations. Thus, setting the Bondi mass and angular momentum on the initial surface, </a:t>
            </a:r>
          </a:p>
          <a:p>
            <a:r>
              <a:rPr kumimoji="1" lang="en-US" altLang="ja-JP" baseline="0" dirty="0" smtClean="0"/>
              <a:t>then, at next step, those quantities </a:t>
            </a:r>
            <a:r>
              <a:rPr kumimoji="1" lang="en-US" altLang="ja-JP" baseline="0" dirty="0" err="1" smtClean="0"/>
              <a:t>evoloves</a:t>
            </a:r>
            <a:r>
              <a:rPr kumimoji="1" lang="en-US" altLang="ja-JP" baseline="0" dirty="0" smtClean="0"/>
              <a:t> by the radiation of the gravitational waves.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608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 under the  boundary</a:t>
            </a:r>
            <a:r>
              <a:rPr kumimoji="1" lang="en-US" altLang="ja-JP" baseline="0" dirty="0" smtClean="0"/>
              <a:t> condition of this, the Bondi mass and angular momentum are radiated by the gravitational waves </a:t>
            </a:r>
          </a:p>
          <a:p>
            <a:r>
              <a:rPr kumimoji="1" lang="en-US" altLang="ja-JP" baseline="0" dirty="0" smtClean="0"/>
              <a:t>like this. where h^1 is the leading part of </a:t>
            </a:r>
            <a:r>
              <a:rPr kumimoji="1" lang="en-US" altLang="ja-JP" baseline="0" dirty="0" err="1" smtClean="0"/>
              <a:t>h_IJ</a:t>
            </a:r>
            <a:r>
              <a:rPr kumimoji="1" lang="en-US" altLang="ja-JP" baseline="0" dirty="0" smtClean="0"/>
              <a:t> and describe the gravitational waves. These equations are radiation formulae. </a:t>
            </a:r>
          </a:p>
          <a:p>
            <a:r>
              <a:rPr kumimoji="1" lang="en-US" altLang="ja-JP" baseline="0" dirty="0" smtClean="0"/>
              <a:t>The radiation formula of Bondi mass implies that the gravitational waves always carry out the positive energy. This is because this term</a:t>
            </a:r>
          </a:p>
          <a:p>
            <a:r>
              <a:rPr kumimoji="1" lang="en-US" altLang="ja-JP" baseline="0" dirty="0" smtClean="0"/>
              <a:t>is exactly square of h^1. The angular momentum can become positive and negative because it has a direction.  </a:t>
            </a:r>
          </a:p>
          <a:p>
            <a:r>
              <a:rPr kumimoji="1" lang="en-US" altLang="ja-JP" baseline="0" dirty="0" smtClean="0"/>
              <a:t>This equations teach us how we can estimate the energy and momentum of the gravitational waves in d dimensions.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132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</a:t>
            </a:r>
            <a:r>
              <a:rPr kumimoji="1" lang="en-US" altLang="ja-JP" baseline="0" dirty="0" smtClean="0"/>
              <a:t> we consider the asymptotic symmetry. Asymptotic symmetry is the global symmetry of the spacetime at null infinity. </a:t>
            </a:r>
          </a:p>
          <a:p>
            <a:r>
              <a:rPr kumimoji="1" lang="en-US" altLang="ja-JP" baseline="0" dirty="0" smtClean="0"/>
              <a:t>Asymptotic symmetry is defined as the transformation group which preserve the gauge conditions of the Bondi coordinate</a:t>
            </a:r>
          </a:p>
          <a:p>
            <a:r>
              <a:rPr kumimoji="1" lang="en-US" altLang="ja-JP" baseline="0" dirty="0" smtClean="0"/>
              <a:t>as these, and do not disturb the </a:t>
            </a:r>
            <a:r>
              <a:rPr kumimoji="1" lang="en-US" altLang="ja-JP" baseline="0" dirty="0" err="1" smtClean="0"/>
              <a:t>noudary</a:t>
            </a:r>
            <a:r>
              <a:rPr kumimoji="1" lang="en-US" altLang="ja-JP" baseline="0" dirty="0" smtClean="0"/>
              <a:t> conditions of the asymptotic flatness like this. The coordinate transformation</a:t>
            </a:r>
          </a:p>
          <a:p>
            <a:r>
              <a:rPr kumimoji="1" lang="en-US" altLang="ja-JP" baseline="0" dirty="0" smtClean="0"/>
              <a:t>which satisfy these two conditions is the asymptotic symmetry transformation. We can say that this is a residual gauge of the </a:t>
            </a:r>
          </a:p>
          <a:p>
            <a:r>
              <a:rPr kumimoji="1" lang="en-US" altLang="ja-JP" baseline="0" dirty="0" smtClean="0"/>
              <a:t>Bondi coordinate in asymptotically flat spacetime. 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084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 us see detail. Coordinate</a:t>
            </a:r>
            <a:r>
              <a:rPr kumimoji="1" lang="en-US" altLang="ja-JP" baseline="0" dirty="0" smtClean="0"/>
              <a:t> transformation can be written using the </a:t>
            </a:r>
            <a:r>
              <a:rPr kumimoji="1" lang="en-US" altLang="ja-JP" baseline="0" dirty="0" err="1" smtClean="0"/>
              <a:t>genereator</a:t>
            </a:r>
            <a:r>
              <a:rPr kumimoji="1" lang="en-US" altLang="ja-JP" baseline="0" dirty="0" smtClean="0"/>
              <a:t> xi like this. Then by imposing the gauge conditions </a:t>
            </a:r>
          </a:p>
          <a:p>
            <a:r>
              <a:rPr kumimoji="1" lang="en-US" altLang="ja-JP" baseline="0" dirty="0" smtClean="0"/>
              <a:t>of the Bondi </a:t>
            </a:r>
            <a:r>
              <a:rPr kumimoji="1" lang="en-US" altLang="ja-JP" baseline="0" dirty="0" err="1" smtClean="0"/>
              <a:t>coordinat</a:t>
            </a:r>
            <a:r>
              <a:rPr kumimoji="1" lang="en-US" altLang="ja-JP" baseline="0" dirty="0" smtClean="0"/>
              <a:t>, we can get the explicit form of the generator of the asymptotic symmetry like this. Generator is </a:t>
            </a:r>
            <a:r>
              <a:rPr kumimoji="1" lang="en-US" altLang="ja-JP" baseline="0" dirty="0" err="1" smtClean="0"/>
              <a:t>parametrized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by the function f and </a:t>
            </a:r>
            <a:r>
              <a:rPr kumimoji="1" lang="en-US" altLang="ja-JP" baseline="0" dirty="0" err="1" smtClean="0"/>
              <a:t>f^I</a:t>
            </a:r>
            <a:r>
              <a:rPr kumimoji="1" lang="en-US" altLang="ja-JP" baseline="0" dirty="0" smtClean="0"/>
              <a:t>. Next imposing the boundary condition, we can get the condition on f and </a:t>
            </a:r>
            <a:r>
              <a:rPr kumimoji="1" lang="en-US" altLang="ja-JP" baseline="0" dirty="0" err="1" smtClean="0"/>
              <a:t>f^I</a:t>
            </a:r>
            <a:r>
              <a:rPr kumimoji="1" lang="en-US" altLang="ja-JP" baseline="0" dirty="0" smtClean="0"/>
              <a:t>. The conditions on </a:t>
            </a:r>
            <a:r>
              <a:rPr kumimoji="1" lang="en-US" altLang="ja-JP" baseline="0" dirty="0" err="1" smtClean="0"/>
              <a:t>f^I</a:t>
            </a:r>
            <a:r>
              <a:rPr kumimoji="1" lang="en-US" altLang="ja-JP" baseline="0" dirty="0" smtClean="0"/>
              <a:t>  are</a:t>
            </a:r>
          </a:p>
          <a:p>
            <a:r>
              <a:rPr kumimoji="1" lang="en-US" altLang="ja-JP" baseline="0" dirty="0" smtClean="0"/>
              <a:t>like this. These conditions implies that </a:t>
            </a:r>
            <a:r>
              <a:rPr kumimoji="1" lang="en-US" altLang="ja-JP" baseline="0" dirty="0" err="1" smtClean="0"/>
              <a:t>f^I</a:t>
            </a:r>
            <a:r>
              <a:rPr kumimoji="1" lang="en-US" altLang="ja-JP" baseline="0" dirty="0" smtClean="0"/>
              <a:t> is a generator of the conformal Killing on d-2 dimensional sphere. This equation </a:t>
            </a:r>
          </a:p>
          <a:p>
            <a:r>
              <a:rPr kumimoji="1" lang="en-US" altLang="ja-JP" baseline="0" dirty="0" smtClean="0"/>
              <a:t>is the conformal Killing equation. Thus, it transformation group is SO(1,d-1). On the other hand, the condition on f means that </a:t>
            </a:r>
          </a:p>
          <a:p>
            <a:r>
              <a:rPr kumimoji="1" lang="en-US" altLang="ja-JP" baseline="0" dirty="0" smtClean="0"/>
              <a:t>f should be the harmonic function of l=0 or l=1 on d-2 dimensional sphere. Thus f has four modes. But this is the case only </a:t>
            </a:r>
          </a:p>
          <a:p>
            <a:r>
              <a:rPr kumimoji="1" lang="en-US" altLang="ja-JP" baseline="0" dirty="0" smtClean="0"/>
              <a:t>in higher dimensions. In four </a:t>
            </a:r>
            <a:r>
              <a:rPr kumimoji="1" lang="en-US" altLang="ja-JP" baseline="0" dirty="0" err="1" smtClean="0"/>
              <a:t>dimenisons</a:t>
            </a:r>
            <a:r>
              <a:rPr kumimoji="1" lang="en-US" altLang="ja-JP" baseline="0" dirty="0" smtClean="0"/>
              <a:t>, there is no </a:t>
            </a:r>
            <a:r>
              <a:rPr kumimoji="1" lang="en-US" altLang="ja-JP" baseline="0" dirty="0" err="1" smtClean="0"/>
              <a:t>conditons</a:t>
            </a:r>
            <a:r>
              <a:rPr kumimoji="1" lang="en-US" altLang="ja-JP" baseline="0" dirty="0" smtClean="0"/>
              <a:t> on f as comment on later.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636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Then, the asymptotic symmetry group is generated by f and </a:t>
            </a:r>
            <a:r>
              <a:rPr kumimoji="1" lang="en-US" altLang="ja-JP" dirty="0" err="1" smtClean="0"/>
              <a:t>f^I</a:t>
            </a:r>
            <a:r>
              <a:rPr kumimoji="1" lang="en-US" altLang="ja-JP" dirty="0" smtClean="0"/>
              <a:t>. And This means that the asymptotic symmetry group </a:t>
            </a:r>
          </a:p>
          <a:p>
            <a:r>
              <a:rPr kumimoji="1" lang="en-US" altLang="ja-JP" dirty="0" smtClean="0"/>
              <a:t>is the semi-direct group of the SO(1,d-1) and translation group, that</a:t>
            </a:r>
            <a:r>
              <a:rPr kumimoji="1" lang="en-US" altLang="ja-JP" baseline="0" dirty="0" smtClean="0"/>
              <a:t> is, Poincare group in higher dimensions. Thus we can treat the</a:t>
            </a:r>
          </a:p>
          <a:p>
            <a:r>
              <a:rPr kumimoji="1" lang="en-US" altLang="ja-JP" baseline="0" dirty="0" smtClean="0"/>
              <a:t>gravitational fields as the deviation from flat spacetime </a:t>
            </a:r>
            <a:r>
              <a:rPr kumimoji="1" lang="en-US" altLang="ja-JP" baseline="0" dirty="0" err="1" smtClean="0"/>
              <a:t>covariantly</a:t>
            </a:r>
            <a:r>
              <a:rPr kumimoji="1" lang="en-US" altLang="ja-JP" baseline="0" dirty="0" smtClean="0"/>
              <a:t>. Furthermore, the Bondi mass and angular momentum </a:t>
            </a:r>
          </a:p>
          <a:p>
            <a:r>
              <a:rPr kumimoji="1" lang="en-US" altLang="ja-JP" baseline="0" dirty="0" smtClean="0"/>
              <a:t>are transformed </a:t>
            </a:r>
            <a:r>
              <a:rPr kumimoji="1" lang="en-US" altLang="ja-JP" baseline="0" dirty="0" err="1" smtClean="0"/>
              <a:t>covariantly</a:t>
            </a:r>
            <a:r>
              <a:rPr kumimoji="1" lang="en-US" altLang="ja-JP" baseline="0" dirty="0" smtClean="0"/>
              <a:t> by the asymptotic symmetry like this. This is transformation under translation, for instance.</a:t>
            </a:r>
          </a:p>
          <a:p>
            <a:r>
              <a:rPr kumimoji="1" lang="en-US" altLang="ja-JP" baseline="0" dirty="0" smtClean="0"/>
              <a:t>Here, because at null infinity, the spacetime is dynamical, there are contributions from gravitational waves. Thus during the translation, </a:t>
            </a:r>
          </a:p>
          <a:p>
            <a:r>
              <a:rPr kumimoji="1" lang="en-US" altLang="ja-JP" baseline="0" dirty="0" smtClean="0"/>
              <a:t>energy and momentum are radiated like this. However remaining terms describes the famous Poincare transformation.   </a:t>
            </a:r>
          </a:p>
          <a:p>
            <a:r>
              <a:rPr kumimoji="1" lang="en-US" altLang="ja-JP" baseline="0" dirty="0" smtClean="0"/>
              <a:t>This fact </a:t>
            </a:r>
            <a:r>
              <a:rPr kumimoji="1" lang="en-US" altLang="ja-JP" baseline="0" dirty="0" err="1" smtClean="0"/>
              <a:t>iplies</a:t>
            </a:r>
            <a:r>
              <a:rPr kumimoji="1" lang="en-US" altLang="ja-JP" baseline="0" dirty="0" smtClean="0"/>
              <a:t> that our </a:t>
            </a:r>
            <a:r>
              <a:rPr kumimoji="1" lang="en-US" altLang="ja-JP" baseline="0" dirty="0" err="1" smtClean="0"/>
              <a:t>boudnarycondition</a:t>
            </a:r>
            <a:r>
              <a:rPr kumimoji="1" lang="en-US" altLang="ja-JP" baseline="0" dirty="0" smtClean="0"/>
              <a:t> and definition of the Bond mass and angular </a:t>
            </a:r>
            <a:r>
              <a:rPr kumimoji="1" lang="en-US" altLang="ja-JP" baseline="0" dirty="0" err="1" smtClean="0"/>
              <a:t>momnetum</a:t>
            </a:r>
            <a:r>
              <a:rPr kumimoji="1" lang="en-US" altLang="ja-JP" baseline="0" dirty="0" smtClean="0"/>
              <a:t> are valid one..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256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four dimensions, there is a subtle</a:t>
            </a:r>
            <a:r>
              <a:rPr kumimoji="1" lang="en-US" altLang="ja-JP" baseline="0" dirty="0" smtClean="0"/>
              <a:t>. Imposing the gauge condition and </a:t>
            </a:r>
            <a:r>
              <a:rPr kumimoji="1" lang="en-US" altLang="ja-JP" baseline="0" dirty="0" err="1" smtClean="0"/>
              <a:t>boudary</a:t>
            </a:r>
            <a:r>
              <a:rPr kumimoji="1" lang="en-US" altLang="ja-JP" baseline="0" dirty="0" smtClean="0"/>
              <a:t> condition, we can extract the Lorentz group from </a:t>
            </a:r>
            <a:r>
              <a:rPr kumimoji="1" lang="en-US" altLang="ja-JP" baseline="0" dirty="0" err="1" smtClean="0"/>
              <a:t>f^I</a:t>
            </a:r>
            <a:r>
              <a:rPr kumimoji="1" lang="en-US" altLang="ja-JP" baseline="0" dirty="0" smtClean="0"/>
              <a:t> as in </a:t>
            </a:r>
          </a:p>
          <a:p>
            <a:r>
              <a:rPr kumimoji="1" lang="en-US" altLang="ja-JP" baseline="0" dirty="0" smtClean="0"/>
              <a:t>higher dimensions, but we cannot obtain the translation group because there is no condition on f. Thus f is an arbitrary function on S^2.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1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Thus the asymptotic symmetry in four dimensions</a:t>
            </a:r>
            <a:r>
              <a:rPr kumimoji="1" lang="en-US" altLang="ja-JP" baseline="0" dirty="0" smtClean="0"/>
              <a:t> is the semi-direct group of Lorentz group and infinite dimensional group, so </a:t>
            </a:r>
          </a:p>
          <a:p>
            <a:r>
              <a:rPr kumimoji="1" lang="en-US" altLang="ja-JP" baseline="0" dirty="0" smtClean="0"/>
              <a:t>called </a:t>
            </a:r>
            <a:r>
              <a:rPr kumimoji="1" lang="en-US" altLang="ja-JP" baseline="0" dirty="0" err="1" smtClean="0"/>
              <a:t>supertranlation</a:t>
            </a:r>
            <a:r>
              <a:rPr kumimoji="1" lang="en-US" altLang="ja-JP" baseline="0" dirty="0" smtClean="0"/>
              <a:t>. Then, under supertranslation, for example, Bondi angular momentum has contributions of gravitational waves </a:t>
            </a:r>
          </a:p>
          <a:p>
            <a:r>
              <a:rPr kumimoji="1" lang="en-US" altLang="ja-JP" baseline="0" dirty="0" smtClean="0"/>
              <a:t>and supertranslation. These contributions cannot be distinguished. The supertranslation term is symmetry and it is a gauge, so we </a:t>
            </a:r>
          </a:p>
          <a:p>
            <a:r>
              <a:rPr kumimoji="1" lang="en-US" altLang="ja-JP" baseline="0" dirty="0" smtClean="0"/>
              <a:t>cannot separate the gauge freedom from the radiation parts. Thus in four dimensions, we cannot investigate the angular momentum</a:t>
            </a:r>
          </a:p>
          <a:p>
            <a:r>
              <a:rPr kumimoji="1" lang="en-US" altLang="ja-JP" baseline="0" dirty="0" smtClean="0"/>
              <a:t>radiation using only asymptotic structure at null infinity. There are further information such as the position of the origin of the coordinate.   </a:t>
            </a:r>
          </a:p>
          <a:p>
            <a:r>
              <a:rPr kumimoji="1" lang="en-US" altLang="ja-JP" baseline="0" dirty="0" smtClean="0"/>
              <a:t>This is because the gravitational wave contribution and supertranslation contribution has same order in four dimensions. In four dimensions, </a:t>
            </a:r>
          </a:p>
          <a:p>
            <a:r>
              <a:rPr kumimoji="1" lang="en-US" altLang="ja-JP" baseline="0" dirty="0" smtClean="0"/>
              <a:t>gravity is too weak to  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84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My main research</a:t>
            </a:r>
            <a:r>
              <a:rPr kumimoji="1" lang="en-US" altLang="ja-JP" baseline="0" dirty="0" smtClean="0"/>
              <a:t> interest is a higher dimensional gravity. Why do we consider higher dimensional gravity ? </a:t>
            </a:r>
          </a:p>
          <a:p>
            <a:r>
              <a:rPr kumimoji="1" lang="en-US" altLang="ja-JP" baseline="0" dirty="0" smtClean="0"/>
              <a:t>One reason is the string theory. String theory predicts that the spacetime should be higher dimensions not four dimensions. </a:t>
            </a:r>
          </a:p>
          <a:p>
            <a:r>
              <a:rPr kumimoji="1" lang="en-US" altLang="ja-JP" baseline="0" dirty="0" smtClean="0"/>
              <a:t>Another reason is the </a:t>
            </a:r>
            <a:r>
              <a:rPr kumimoji="1" lang="en-US" altLang="ja-JP" baseline="0" dirty="0" err="1" smtClean="0"/>
              <a:t>Tev</a:t>
            </a:r>
            <a:r>
              <a:rPr kumimoji="1" lang="en-US" altLang="ja-JP" baseline="0" dirty="0" smtClean="0"/>
              <a:t>-scale gravity. In this scenario, higher dimensional black hole can be formed in </a:t>
            </a:r>
            <a:r>
              <a:rPr kumimoji="1" lang="en-US" altLang="ja-JP" baseline="0" dirty="0" smtClean="0"/>
              <a:t>collider such as LHC. 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Motivated by these theories, higher dimensional gravity has been investigated all over the world. </a:t>
            </a:r>
          </a:p>
          <a:p>
            <a:r>
              <a:rPr kumimoji="1" lang="en-US" altLang="ja-JP" baseline="0" dirty="0" smtClean="0"/>
              <a:t>In particular, it is important to reveal the difference of the gravity between in four and higher dimensions. </a:t>
            </a:r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371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 us</a:t>
            </a:r>
            <a:r>
              <a:rPr kumimoji="1" lang="en-US" altLang="ja-JP" baseline="0" dirty="0" smtClean="0"/>
              <a:t> summarize shortly. We defined asymptotic flatness and Bondi mass and angular momentum at null infinity. </a:t>
            </a:r>
          </a:p>
          <a:p>
            <a:r>
              <a:rPr kumimoji="1" lang="en-US" altLang="ja-JP" baseline="0" dirty="0" smtClean="0"/>
              <a:t>And we derived the radiation formulae. Further revealed the asymptotic symmetry is a Poincare group. </a:t>
            </a:r>
          </a:p>
          <a:p>
            <a:r>
              <a:rPr kumimoji="1" lang="en-US" altLang="ja-JP" baseline="0" dirty="0" smtClean="0"/>
              <a:t>And we find there is a difference between in four and higher dimensions.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1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 we consider the classification of the spacetime.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630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 how can we classify</a:t>
            </a:r>
            <a:r>
              <a:rPr kumimoji="1" lang="en-US" altLang="ja-JP" baseline="0" dirty="0" smtClean="0"/>
              <a:t> the general spacetimes? </a:t>
            </a:r>
          </a:p>
          <a:p>
            <a:r>
              <a:rPr kumimoji="1" lang="en-US" altLang="ja-JP" baseline="0" dirty="0" smtClean="0"/>
              <a:t>In four dimensions, there are two approach. One is the algebraically classification, </a:t>
            </a:r>
          </a:p>
          <a:p>
            <a:r>
              <a:rPr kumimoji="1" lang="en-US" altLang="ja-JP" baseline="0" dirty="0" smtClean="0"/>
              <a:t>so called Petrov classification. Another is a </a:t>
            </a:r>
            <a:r>
              <a:rPr kumimoji="1" lang="en-US" altLang="ja-JP" baseline="0" dirty="0" err="1" smtClean="0"/>
              <a:t>asympeotic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behaviour</a:t>
            </a:r>
            <a:r>
              <a:rPr kumimoji="1" lang="en-US" altLang="ja-JP" baseline="0" dirty="0" smtClean="0"/>
              <a:t> classification, which is a peeling property. </a:t>
            </a:r>
          </a:p>
          <a:p>
            <a:r>
              <a:rPr kumimoji="1" lang="en-US" altLang="ja-JP" baseline="0" dirty="0" smtClean="0"/>
              <a:t>In Petrov classification, we decompose the Weyl tensor into five scalars using null tetrad. Then, the spacetime </a:t>
            </a:r>
          </a:p>
          <a:p>
            <a:r>
              <a:rPr kumimoji="1" lang="en-US" altLang="ja-JP" baseline="0" dirty="0" smtClean="0"/>
              <a:t>is classified with non vanishing Weyl scalars. For example, type D class contains all  black hole solutions. </a:t>
            </a:r>
          </a:p>
          <a:p>
            <a:r>
              <a:rPr kumimoji="1" lang="en-US" altLang="ja-JP" baseline="0" dirty="0" smtClean="0"/>
              <a:t>Using this Petrov classification, many interesting solution were constructed, such as Kerr metric and C-metric. </a:t>
            </a:r>
          </a:p>
          <a:p>
            <a:r>
              <a:rPr kumimoji="1" lang="en-US" altLang="ja-JP" baseline="0" dirty="0" smtClean="0"/>
              <a:t>Furthermore, the perturbation equation of Weyl scalar becomes decouple, so it is useful to study the stability </a:t>
            </a:r>
          </a:p>
          <a:p>
            <a:r>
              <a:rPr kumimoji="1" lang="en-US" altLang="ja-JP" baseline="0" dirty="0" smtClean="0"/>
              <a:t>of the black hole solutions. In Peeling property, The spacetime is classified the asymptotic </a:t>
            </a:r>
            <a:r>
              <a:rPr kumimoji="1" lang="en-US" altLang="ja-JP" baseline="0" dirty="0" err="1" smtClean="0"/>
              <a:t>behaviour</a:t>
            </a:r>
            <a:r>
              <a:rPr kumimoji="1" lang="en-US" altLang="ja-JP" baseline="0" dirty="0" smtClean="0"/>
              <a:t> of the Weyl tensor like this. </a:t>
            </a:r>
          </a:p>
          <a:p>
            <a:r>
              <a:rPr kumimoji="1" lang="en-US" altLang="ja-JP" baseline="0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942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 in four dimensions, there</a:t>
            </a:r>
            <a:r>
              <a:rPr kumimoji="1" lang="en-US" altLang="ja-JP" baseline="0" dirty="0" smtClean="0"/>
              <a:t> is a remarkable relation of Petrov classification and Peeling property. </a:t>
            </a:r>
          </a:p>
          <a:p>
            <a:r>
              <a:rPr kumimoji="1" lang="en-US" altLang="ja-JP" baseline="0" dirty="0" smtClean="0"/>
              <a:t>Indeed, these two classifications are identical in asymptotically flat spacetimes. </a:t>
            </a:r>
          </a:p>
          <a:p>
            <a:r>
              <a:rPr kumimoji="1" lang="en-US" altLang="ja-JP" baseline="0" dirty="0" smtClean="0"/>
              <a:t>Thus, all Petrov type has different asymptotic </a:t>
            </a:r>
            <a:r>
              <a:rPr kumimoji="1" lang="en-US" altLang="ja-JP" baseline="0" dirty="0" err="1" smtClean="0"/>
              <a:t>behaviour</a:t>
            </a:r>
            <a:r>
              <a:rPr kumimoji="1" lang="en-US" altLang="ja-JP" baseline="0" dirty="0" smtClean="0"/>
              <a:t> of the Weyl tensor like this. As a result, the classification </a:t>
            </a:r>
          </a:p>
          <a:p>
            <a:r>
              <a:rPr kumimoji="1" lang="en-US" altLang="ja-JP" baseline="0" dirty="0" smtClean="0"/>
              <a:t>method of the asymptotically flat spacetime is unique. From the usefulness of this classification, wee would like to extend this </a:t>
            </a:r>
          </a:p>
          <a:p>
            <a:r>
              <a:rPr kumimoji="1" lang="en-US" altLang="ja-JP" baseline="0" dirty="0" smtClean="0"/>
              <a:t>classification to higher dimensions. </a:t>
            </a:r>
          </a:p>
          <a:p>
            <a:r>
              <a:rPr kumimoji="1" lang="en-US" altLang="ja-JP" baseline="0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605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 are many work about the Petrov classification in higher dimensions. As in four dimensions,</a:t>
            </a:r>
            <a:r>
              <a:rPr kumimoji="1" lang="en-US" altLang="ja-JP" baseline="0" dirty="0" smtClean="0"/>
              <a:t> Weyl tensor is</a:t>
            </a:r>
          </a:p>
          <a:p>
            <a:r>
              <a:rPr kumimoji="1" lang="en-US" altLang="ja-JP" baseline="0" dirty="0" smtClean="0"/>
              <a:t>decomposed into several scalar functions using null tetrad and the spacetime is classified with non vanishing Weyl scalar. </a:t>
            </a:r>
          </a:p>
          <a:p>
            <a:r>
              <a:rPr kumimoji="1" lang="en-US" altLang="ja-JP" baseline="0" dirty="0" smtClean="0"/>
              <a:t>The result becomes this figure. The difference from four dimensions is the appearance of </a:t>
            </a:r>
            <a:r>
              <a:rPr kumimoji="1" lang="en-US" altLang="ja-JP" baseline="0" dirty="0" err="1" smtClean="0"/>
              <a:t>typeG</a:t>
            </a:r>
            <a:r>
              <a:rPr kumimoji="1" lang="en-US" altLang="ja-JP" baseline="0" dirty="0" smtClean="0"/>
              <a:t>. In general, in higher </a:t>
            </a:r>
          </a:p>
          <a:p>
            <a:r>
              <a:rPr kumimoji="1" lang="en-US" altLang="ja-JP" baseline="0" dirty="0" smtClean="0"/>
              <a:t>dimensions, there is no principle null directions as in four dimensions and such spacetime is </a:t>
            </a:r>
            <a:r>
              <a:rPr kumimoji="1" lang="en-US" altLang="ja-JP" baseline="0" dirty="0" err="1" smtClean="0"/>
              <a:t>typeG</a:t>
            </a:r>
            <a:r>
              <a:rPr kumimoji="1" lang="en-US" altLang="ja-JP" baseline="0" dirty="0" smtClean="0"/>
              <a:t>. Other Petrov </a:t>
            </a:r>
          </a:p>
          <a:p>
            <a:r>
              <a:rPr kumimoji="1" lang="en-US" altLang="ja-JP" baseline="0" dirty="0" smtClean="0"/>
              <a:t>type are same as in four dimensions.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723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Furthermore, there are some difficulties in higher dimensional Petrov classifications.</a:t>
            </a:r>
            <a:r>
              <a:rPr kumimoji="1" lang="en-US" altLang="ja-JP" baseline="0" dirty="0" smtClean="0"/>
              <a:t> </a:t>
            </a:r>
          </a:p>
          <a:p>
            <a:r>
              <a:rPr kumimoji="1" lang="en-US" altLang="ja-JP" baseline="0" dirty="0" smtClean="0"/>
              <a:t>One is about the construction of the solutions. As in four dimensions, we cannot solve the Einstein </a:t>
            </a:r>
            <a:r>
              <a:rPr kumimoji="1" lang="en-US" altLang="ja-JP" baseline="0" dirty="0" err="1" smtClean="0"/>
              <a:t>eqaution</a:t>
            </a:r>
            <a:r>
              <a:rPr kumimoji="1" lang="en-US" altLang="ja-JP" baseline="0" dirty="0" smtClean="0"/>
              <a:t> of </a:t>
            </a:r>
            <a:r>
              <a:rPr kumimoji="1" lang="en-US" altLang="ja-JP" baseline="0" dirty="0" err="1" smtClean="0"/>
              <a:t>typeD</a:t>
            </a:r>
            <a:r>
              <a:rPr kumimoji="1" lang="en-US" altLang="ja-JP" baseline="0" dirty="0" smtClean="0"/>
              <a:t> or II. </a:t>
            </a:r>
          </a:p>
          <a:p>
            <a:r>
              <a:rPr kumimoji="1" lang="en-US" altLang="ja-JP" baseline="0" dirty="0" smtClean="0"/>
              <a:t>One reason of this is that the Goldberg-Sachs theorem does not hold. Thus the null geodesic has non vanishing shear. We cannot using</a:t>
            </a:r>
          </a:p>
          <a:p>
            <a:r>
              <a:rPr kumimoji="1" lang="en-US" altLang="ja-JP" baseline="0" dirty="0" smtClean="0"/>
              <a:t>null geodesic as the coordinate and the Einstein equations become very complicate. </a:t>
            </a:r>
          </a:p>
          <a:p>
            <a:r>
              <a:rPr kumimoji="1" lang="en-US" altLang="ja-JP" baseline="0" dirty="0" smtClean="0"/>
              <a:t>Another aspect is that the perturbation equation are not decouple in general. In higher dimensions, gravity has many degrees of </a:t>
            </a:r>
          </a:p>
          <a:p>
            <a:r>
              <a:rPr kumimoji="1" lang="en-US" altLang="ja-JP" baseline="0" dirty="0" smtClean="0"/>
              <a:t>freedom. </a:t>
            </a:r>
            <a:r>
              <a:rPr kumimoji="1" lang="en-US" altLang="ja-JP" baseline="0" dirty="0" err="1" smtClean="0"/>
              <a:t>Sp</a:t>
            </a:r>
            <a:r>
              <a:rPr kumimoji="1" lang="en-US" altLang="ja-JP" baseline="0" dirty="0" smtClean="0"/>
              <a:t>, unlike in four dimensions, the perturbation equations are not tractable.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455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 how the relation with peeling property becomes? Using our result, it is easy to study the asymptotic </a:t>
            </a:r>
            <a:r>
              <a:rPr kumimoji="1" lang="en-US" altLang="ja-JP" dirty="0" err="1" smtClean="0"/>
              <a:t>behaviour</a:t>
            </a:r>
            <a:r>
              <a:rPr kumimoji="1" lang="en-US" altLang="ja-JP" dirty="0" smtClean="0"/>
              <a:t> of the Weyl tensor. </a:t>
            </a:r>
          </a:p>
          <a:p>
            <a:r>
              <a:rPr kumimoji="1" lang="en-US" altLang="ja-JP" dirty="0" smtClean="0"/>
              <a:t>This was</a:t>
            </a:r>
            <a:r>
              <a:rPr kumimoji="1" lang="en-US" altLang="ja-JP" baseline="0" dirty="0" smtClean="0"/>
              <a:t> done by </a:t>
            </a:r>
            <a:r>
              <a:rPr kumimoji="1" lang="en-US" altLang="ja-JP" baseline="0" dirty="0" err="1" smtClean="0"/>
              <a:t>Reall</a:t>
            </a:r>
            <a:r>
              <a:rPr kumimoji="1" lang="en-US" altLang="ja-JP" baseline="0" dirty="0" smtClean="0"/>
              <a:t> and his student and t</a:t>
            </a:r>
            <a:r>
              <a:rPr kumimoji="1" lang="en-US" altLang="ja-JP" dirty="0" smtClean="0"/>
              <a:t>he result</a:t>
            </a:r>
            <a:r>
              <a:rPr kumimoji="1" lang="en-US" altLang="ja-JP" baseline="0" dirty="0" smtClean="0"/>
              <a:t> become as follows. The asymptotic behavior of Weyl tensor become like this </a:t>
            </a:r>
          </a:p>
          <a:p>
            <a:r>
              <a:rPr kumimoji="1" lang="en-US" altLang="ja-JP" baseline="0" dirty="0" smtClean="0"/>
              <a:t>in d dimensions. And Each class of Petrov type becomes like this. Thus, unlike in four dimensions, it seems that there is no relation </a:t>
            </a:r>
          </a:p>
          <a:p>
            <a:r>
              <a:rPr kumimoji="1" lang="en-US" altLang="ja-JP" baseline="0" dirty="0" smtClean="0"/>
              <a:t>of Petrov classification and peeling property.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4649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However, there are two possibilities. One is there</a:t>
            </a:r>
            <a:r>
              <a:rPr kumimoji="1" lang="en-US" altLang="ja-JP" baseline="0" dirty="0" smtClean="0"/>
              <a:t> is no correspondence completely. This means that there are different classification </a:t>
            </a:r>
          </a:p>
          <a:p>
            <a:r>
              <a:rPr kumimoji="1" lang="en-US" altLang="ja-JP" baseline="0" dirty="0" smtClean="0"/>
              <a:t>of higher dimensional spacetimes. Since the Petrov classification is not so useful in higher dimensions, in this case, we can expect </a:t>
            </a:r>
          </a:p>
          <a:p>
            <a:r>
              <a:rPr kumimoji="1" lang="en-US" altLang="ja-JP" baseline="0" dirty="0" smtClean="0"/>
              <a:t>that the classification by peeling property can be useful to construct new solutions or study the stability of the black holes. </a:t>
            </a:r>
          </a:p>
          <a:p>
            <a:r>
              <a:rPr kumimoji="1" lang="en-US" altLang="ja-JP" baseline="0" dirty="0" smtClean="0"/>
              <a:t>Another possibilities is there is a partial correspondence. In this case, for example, there is a correspondence only in type D or II. </a:t>
            </a:r>
          </a:p>
          <a:p>
            <a:r>
              <a:rPr kumimoji="1" lang="en-US" altLang="ja-JP" baseline="0" dirty="0" smtClean="0"/>
              <a:t>In either cases, we should investigate the relation of these classification furthermore.  Such study can give the new solution</a:t>
            </a:r>
          </a:p>
          <a:p>
            <a:r>
              <a:rPr kumimoji="1" lang="en-US" altLang="ja-JP" baseline="0" dirty="0" smtClean="0"/>
              <a:t>generating technique of higher dimensional black hole solutions.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57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Then, our</a:t>
            </a:r>
            <a:r>
              <a:rPr kumimoji="1" lang="en-US" altLang="ja-JP" baseline="0" dirty="0" smtClean="0"/>
              <a:t> task is the extension of the property of the four dimensional gravity to the higher dimensions. For example, topology theorem, </a:t>
            </a:r>
          </a:p>
          <a:p>
            <a:r>
              <a:rPr kumimoji="1" lang="en-US" altLang="ja-JP" baseline="0" dirty="0" smtClean="0"/>
              <a:t>rigidity theorem, uniqueness theorem, positive mass theorem, stability of black holes and asymptotic structure and so on. </a:t>
            </a:r>
          </a:p>
          <a:p>
            <a:r>
              <a:rPr kumimoji="1" lang="en-US" altLang="ja-JP" baseline="0" dirty="0" smtClean="0"/>
              <a:t>Since I do not have enough time to explain all things, for instance, I will pick up the uniqueness theorem.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69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Uniqueness</a:t>
            </a:r>
            <a:r>
              <a:rPr kumimoji="1" lang="en-US" altLang="ja-JP" baseline="0" dirty="0" smtClean="0"/>
              <a:t> theorem is the theorem for the black hole solutions. Black hole is the fundamental object of the gravity theory. So, </a:t>
            </a:r>
          </a:p>
          <a:p>
            <a:r>
              <a:rPr kumimoji="1" lang="en-US" altLang="ja-JP" baseline="0" dirty="0" smtClean="0"/>
              <a:t>since 70’s, many people have studied it. There are many interesting results and uniqueness theorem is one of the most remarkable achievement. </a:t>
            </a:r>
          </a:p>
          <a:p>
            <a:r>
              <a:rPr kumimoji="1" lang="en-US" altLang="ja-JP" baseline="0" dirty="0" smtClean="0"/>
              <a:t>This uniqueness theorem was proven by Israel, Hawking, Carter, Robinson and Mazur. Its statement in the vacuum case is following. </a:t>
            </a:r>
          </a:p>
          <a:p>
            <a:r>
              <a:rPr kumimoji="1" lang="en-US" altLang="ja-JP" baseline="0" dirty="0" smtClean="0"/>
              <a:t>Stationary, asymptotically flat black holes which has no naked singularity are characterized by its mass and angular momentum. And its </a:t>
            </a:r>
          </a:p>
          <a:p>
            <a:r>
              <a:rPr kumimoji="1" lang="en-US" altLang="ja-JP" baseline="0" dirty="0" smtClean="0"/>
              <a:t>geometry is described by the Kerr metric. Kerr metric is given by this. M is mass and a is a specific angular momentum of the black hole. </a:t>
            </a:r>
          </a:p>
          <a:p>
            <a:r>
              <a:rPr kumimoji="1" lang="en-US" altLang="ja-JP" baseline="0" dirty="0" smtClean="0"/>
              <a:t>This theorem means that if the cubic object as this collapse and become black hole, its form should be completely round without no edge like this. </a:t>
            </a:r>
          </a:p>
          <a:p>
            <a:r>
              <a:rPr kumimoji="1" lang="en-US" altLang="ja-JP" baseline="0" dirty="0" smtClean="0"/>
              <a:t>This is a uniqueness theorem.   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37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 how</a:t>
            </a:r>
            <a:r>
              <a:rPr kumimoji="1" lang="en-US" altLang="ja-JP" baseline="0" dirty="0" smtClean="0"/>
              <a:t> about this in higher dimensions?</a:t>
            </a:r>
          </a:p>
          <a:p>
            <a:r>
              <a:rPr kumimoji="1" lang="en-US" altLang="ja-JP" baseline="0" dirty="0" smtClean="0"/>
              <a:t>It is know that the uniqueness theorem does not hold in higher dimensions. Actually, in five dimensions, there can be </a:t>
            </a:r>
          </a:p>
          <a:p>
            <a:r>
              <a:rPr kumimoji="1" lang="en-US" altLang="ja-JP" baseline="0" dirty="0" smtClean="0"/>
              <a:t>two or three solutions which have same mass and angular momentum. Thus we do not know the final form of this collapsing dice. </a:t>
            </a:r>
          </a:p>
          <a:p>
            <a:r>
              <a:rPr kumimoji="1" lang="en-US" altLang="ja-JP" baseline="0" dirty="0" smtClean="0"/>
              <a:t>From this fact, the gravity has very different properties between in four and higher dimensions.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21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example is in five dimensions. In more higher dimensions, the situation changes more drastically. This is a phase space of </a:t>
            </a:r>
            <a:r>
              <a:rPr kumimoji="1" lang="en-US" altLang="ja-JP" baseline="0" dirty="0" err="1" smtClean="0"/>
              <a:t>highr</a:t>
            </a:r>
            <a:r>
              <a:rPr kumimoji="1" lang="en-US" altLang="ja-JP" baseline="0" dirty="0" smtClean="0"/>
              <a:t> </a:t>
            </a:r>
          </a:p>
          <a:p>
            <a:r>
              <a:rPr kumimoji="1" lang="en-US" altLang="ja-JP" baseline="0" dirty="0" smtClean="0"/>
              <a:t>dimensional black holes. In five dimensions, there are only black hole and black ring. This and this. However, in more higher dimensions, </a:t>
            </a:r>
          </a:p>
          <a:p>
            <a:r>
              <a:rPr kumimoji="1" lang="en-US" altLang="ja-JP" baseline="0" dirty="0" smtClean="0"/>
              <a:t>it is predicted and confirmed numerically that there is a pinched black hole like these. As seen in this, higher dimensional gravity </a:t>
            </a:r>
          </a:p>
          <a:p>
            <a:r>
              <a:rPr kumimoji="1" lang="en-US" altLang="ja-JP" baseline="0" dirty="0" smtClean="0"/>
              <a:t>has very rich structure. However as a result we do not have nice technique to treat such rich structure, for example, systematic solution </a:t>
            </a:r>
          </a:p>
          <a:p>
            <a:r>
              <a:rPr kumimoji="1" lang="en-US" altLang="ja-JP" baseline="0" dirty="0" smtClean="0"/>
              <a:t>generating technique. In four and five dimensions, we can construct the black hole solutions at will. Thus we want a new approach.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85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One possibility of this is a asymptotic structure. Asymptotic structure is a</a:t>
            </a:r>
            <a:r>
              <a:rPr kumimoji="1" lang="en-US" altLang="ja-JP" baseline="0" dirty="0" smtClean="0"/>
              <a:t> view point far from the gravitational source such as black hole. </a:t>
            </a:r>
          </a:p>
          <a:p>
            <a:r>
              <a:rPr kumimoji="1" lang="en-US" altLang="ja-JP" baseline="0" dirty="0" smtClean="0"/>
              <a:t>In far region we can treat the black hole by its gravitational potential as Newton theory and dynamics of the black hole. </a:t>
            </a:r>
          </a:p>
          <a:p>
            <a:r>
              <a:rPr kumimoji="1" lang="en-US" altLang="ja-JP" baseline="0" dirty="0" smtClean="0"/>
              <a:t>And there is an important application, which is a new suggestion to solution generating technique. </a:t>
            </a:r>
          </a:p>
          <a:p>
            <a:r>
              <a:rPr kumimoji="1" lang="en-US" altLang="ja-JP" baseline="0" dirty="0" smtClean="0"/>
              <a:t>For example, it relate with Petrov classification through peeling theorem. Petrov classification played important role in </a:t>
            </a:r>
          </a:p>
          <a:p>
            <a:r>
              <a:rPr kumimoji="1" lang="en-US" altLang="ja-JP" baseline="0" dirty="0" smtClean="0"/>
              <a:t>the discovery of Kerr solution.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6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 the purpose of my</a:t>
            </a:r>
            <a:r>
              <a:rPr kumimoji="1" lang="en-US" altLang="ja-JP" baseline="0" dirty="0" smtClean="0"/>
              <a:t> talk is the investigation of the asymptotic structure in higher dimensions. </a:t>
            </a:r>
          </a:p>
          <a:p>
            <a:r>
              <a:rPr kumimoji="1" lang="en-US" altLang="ja-JP" baseline="0" dirty="0" smtClean="0"/>
              <a:t>In order to reveal the asymptotic structure, we should do following three things. </a:t>
            </a:r>
          </a:p>
          <a:p>
            <a:r>
              <a:rPr kumimoji="1" lang="en-US" altLang="ja-JP" baseline="0" dirty="0" smtClean="0"/>
              <a:t>One is the determination of the boundary conditions at infinity. Secondly, we should study the dynamics of the spacetime. </a:t>
            </a:r>
          </a:p>
          <a:p>
            <a:r>
              <a:rPr kumimoji="1" lang="en-US" altLang="ja-JP" baseline="0" dirty="0" smtClean="0"/>
              <a:t>Thirdly, clarification of the asymptotic symmetry. </a:t>
            </a:r>
          </a:p>
          <a:p>
            <a:r>
              <a:rPr kumimoji="1" lang="en-US" altLang="ja-JP" baseline="0" dirty="0" smtClean="0"/>
              <a:t>After doing these, I will briefly comment on classification of the spacetime, in particular, Petrov classification.  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F6E1-5E8D-413F-A180-6AE0023FDCD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0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EFDB51-D67A-4B53-9B4D-3CE14812B95C}" type="datetimeFigureOut">
              <a:rPr kumimoji="1" lang="ja-JP" altLang="en-US" smtClean="0"/>
              <a:t>2012/5/27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1B6976F-6C8F-4D77-9E83-9DC00A6E3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0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png"/><Relationship Id="rId18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12" Type="http://schemas.openxmlformats.org/officeDocument/2006/relationships/image" Target="../media/image29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openxmlformats.org/officeDocument/2006/relationships/image" Target="../media/image42.png"/><Relationship Id="rId19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41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3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07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8.png"/><Relationship Id="rId4" Type="http://schemas.openxmlformats.org/officeDocument/2006/relationships/image" Target="../media/image65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35280" cy="3456384"/>
          </a:xfrm>
        </p:spPr>
        <p:txBody>
          <a:bodyPr/>
          <a:lstStyle/>
          <a:p>
            <a:pPr algn="ctr"/>
            <a:r>
              <a:rPr kumimoji="1" lang="en-US" altLang="ja-JP" sz="4000" dirty="0" smtClean="0">
                <a:solidFill>
                  <a:srgbClr val="FF0000"/>
                </a:solidFill>
              </a:rPr>
              <a:t>Asymptotic structure</a:t>
            </a:r>
            <a:br>
              <a:rPr kumimoji="1" lang="en-US" altLang="ja-JP" sz="4000" dirty="0" smtClean="0">
                <a:solidFill>
                  <a:srgbClr val="FF0000"/>
                </a:solidFill>
              </a:rPr>
            </a:br>
            <a:r>
              <a:rPr lang="en-US" altLang="ja-JP" sz="4000" dirty="0" smtClean="0">
                <a:solidFill>
                  <a:srgbClr val="FF0000"/>
                </a:solidFill>
              </a:rPr>
              <a:t>in higher dimensions </a:t>
            </a:r>
            <a:r>
              <a:rPr lang="en-US" altLang="ja-JP" sz="4400" dirty="0" smtClean="0">
                <a:solidFill>
                  <a:srgbClr val="FF0000"/>
                </a:solidFill>
              </a:rPr>
              <a:t/>
            </a:r>
            <a:br>
              <a:rPr lang="en-US" altLang="ja-JP" sz="4400" dirty="0" smtClean="0">
                <a:solidFill>
                  <a:srgbClr val="FF0000"/>
                </a:solidFill>
              </a:rPr>
            </a:br>
            <a:r>
              <a:rPr lang="en-US" altLang="ja-JP" sz="3600" dirty="0" smtClean="0"/>
              <a:t>and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000" dirty="0" smtClean="0"/>
              <a:t>its classification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15816" y="4149080"/>
            <a:ext cx="5976664" cy="1296144"/>
          </a:xfrm>
        </p:spPr>
        <p:txBody>
          <a:bodyPr>
            <a:noAutofit/>
          </a:bodyPr>
          <a:lstStyle/>
          <a:p>
            <a:r>
              <a:rPr lang="en-US" altLang="ja-JP" sz="2800" dirty="0" err="1" smtClean="0">
                <a:solidFill>
                  <a:srgbClr val="C00000"/>
                </a:solidFill>
              </a:rPr>
              <a:t>Kentaro</a:t>
            </a:r>
            <a:r>
              <a:rPr lang="en-US" altLang="ja-JP" sz="2800" dirty="0" smtClean="0">
                <a:solidFill>
                  <a:srgbClr val="C00000"/>
                </a:solidFill>
              </a:rPr>
              <a:t> Tanabe </a:t>
            </a:r>
          </a:p>
          <a:p>
            <a:r>
              <a:rPr lang="en-US" altLang="ja-JP" sz="2400" dirty="0" smtClean="0">
                <a:solidFill>
                  <a:srgbClr val="C00000"/>
                </a:solidFill>
              </a:rPr>
              <a:t>(University of Barcelona)</a:t>
            </a:r>
            <a:endParaRPr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566124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based on  </a:t>
            </a:r>
            <a:r>
              <a:rPr kumimoji="1" lang="en-US" altLang="ja-JP" sz="2000" i="1" u="sng" dirty="0" smtClean="0"/>
              <a:t>KT, Kinoshita and </a:t>
            </a:r>
            <a:r>
              <a:rPr kumimoji="1" lang="en-US" altLang="ja-JP" sz="2000" i="1" u="sng" dirty="0" err="1" smtClean="0"/>
              <a:t>Shiromizu</a:t>
            </a:r>
            <a:r>
              <a:rPr kumimoji="1" lang="en-US" altLang="ja-JP" sz="2000" i="1" u="sng" dirty="0" smtClean="0"/>
              <a:t> PRD84 044055 (2011)</a:t>
            </a:r>
            <a:endParaRPr lang="en-US" altLang="ja-JP" sz="2400" i="1" u="sng" dirty="0" smtClean="0"/>
          </a:p>
          <a:p>
            <a:r>
              <a:rPr kumimoji="1" lang="en-US" altLang="ja-JP" sz="2400" i="1" dirty="0"/>
              <a:t> </a:t>
            </a:r>
            <a:r>
              <a:rPr kumimoji="1" lang="en-US" altLang="ja-JP" sz="2400" i="1" dirty="0" smtClean="0"/>
              <a:t>             </a:t>
            </a:r>
            <a:r>
              <a:rPr kumimoji="1" lang="en-US" altLang="ja-JP" sz="2000" i="1" u="sng" dirty="0" smtClean="0"/>
              <a:t>KT, Kinoshita and </a:t>
            </a:r>
            <a:r>
              <a:rPr kumimoji="1" lang="en-US" altLang="ja-JP" sz="2000" i="1" u="sng" dirty="0" err="1" smtClean="0"/>
              <a:t>Shiromizu</a:t>
            </a:r>
            <a:r>
              <a:rPr kumimoji="1" lang="en-US" altLang="ja-JP" sz="2000" i="1" u="sng" dirty="0" smtClean="0"/>
              <a:t> arXiv:1203.0452    </a:t>
            </a:r>
            <a:r>
              <a:rPr kumimoji="1" lang="en-US" altLang="ja-JP" sz="2400" i="1" u="sng" dirty="0" smtClean="0"/>
              <a:t> </a:t>
            </a:r>
            <a:endParaRPr kumimoji="1" lang="en-US" altLang="ja-JP" sz="20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39953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Purpose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183001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/>
              <a:t>investigate the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asymptotic structure </a:t>
            </a:r>
            <a:r>
              <a:rPr kumimoji="1" lang="en-US" altLang="ja-JP" sz="2400" dirty="0" smtClean="0"/>
              <a:t>in higher dimensions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6" y="2753345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ja-JP" sz="2400" dirty="0" smtClean="0"/>
              <a:t> determine the </a:t>
            </a:r>
            <a:r>
              <a:rPr kumimoji="1" lang="en-US" altLang="ja-JP" sz="2400" u="sng" dirty="0" smtClean="0">
                <a:solidFill>
                  <a:srgbClr val="0070C0"/>
                </a:solidFill>
              </a:rPr>
              <a:t>boundary conditions</a:t>
            </a:r>
            <a:r>
              <a:rPr kumimoji="1" lang="en-US" altLang="ja-JP" sz="2400" u="sng" dirty="0" smtClean="0"/>
              <a:t> </a:t>
            </a:r>
            <a:r>
              <a:rPr kumimoji="1" lang="en-US" altLang="ja-JP" sz="2400" dirty="0" smtClean="0"/>
              <a:t>at infinity</a:t>
            </a:r>
            <a:endParaRPr lang="en-US" altLang="ja-JP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ja-JP" sz="2400" dirty="0" smtClean="0"/>
              <a:t> derive the </a:t>
            </a:r>
            <a:r>
              <a:rPr kumimoji="1" lang="en-US" altLang="ja-JP" sz="2400" u="sng" dirty="0" smtClean="0">
                <a:solidFill>
                  <a:srgbClr val="0070C0"/>
                </a:solidFill>
              </a:rPr>
              <a:t>dynamics of spacetimes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reveal the </a:t>
            </a:r>
            <a:r>
              <a:rPr lang="en-US" altLang="ja-JP" sz="2400" u="sng" dirty="0" smtClean="0">
                <a:solidFill>
                  <a:srgbClr val="0070C0"/>
                </a:solidFill>
              </a:rPr>
              <a:t>asymptotic symmetry</a:t>
            </a:r>
            <a:endParaRPr kumimoji="1" lang="en-US" altLang="ja-JP" sz="2400" u="sng" dirty="0" smtClean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0844" y="5013176"/>
            <a:ext cx="726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/>
              <a:t>study its classification i.e., relation with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Petrov classification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529208" y="372616"/>
            <a:ext cx="8075240" cy="3488432"/>
          </a:xfrm>
        </p:spPr>
        <p:txBody>
          <a:bodyPr/>
          <a:lstStyle/>
          <a:p>
            <a:r>
              <a:rPr lang="en-US" altLang="ja-JP" sz="5400" i="1" u="sng" dirty="0" smtClean="0"/>
              <a:t>2. Asymptotic</a:t>
            </a:r>
            <a:br>
              <a:rPr lang="en-US" altLang="ja-JP" sz="5400" i="1" u="sng" dirty="0" smtClean="0"/>
            </a:br>
            <a:r>
              <a:rPr lang="en-US" altLang="ja-JP" sz="5400" i="1" dirty="0"/>
              <a:t> </a:t>
            </a:r>
            <a:r>
              <a:rPr lang="en-US" altLang="ja-JP" sz="5400" i="1" dirty="0" smtClean="0"/>
              <a:t>           </a:t>
            </a:r>
            <a:r>
              <a:rPr lang="en-US" altLang="ja-JP" sz="5400" i="1" u="sng" dirty="0" smtClean="0"/>
              <a:t>structure</a:t>
            </a:r>
            <a:endParaRPr kumimoji="1" lang="ja-JP" altLang="en-US" sz="5400" i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2799084" cy="238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203032" cy="1371600"/>
          </a:xfrm>
        </p:spPr>
        <p:txBody>
          <a:bodyPr/>
          <a:lstStyle/>
          <a:p>
            <a:r>
              <a:rPr kumimoji="1" lang="en-US" altLang="ja-JP" dirty="0" smtClean="0"/>
              <a:t>Asymptotic infinity</a:t>
            </a:r>
            <a:endParaRPr kumimoji="1" lang="ja-JP" altLang="en-US" dirty="0"/>
          </a:p>
        </p:txBody>
      </p:sp>
      <p:sp>
        <p:nvSpPr>
          <p:cNvPr id="4" name="雲 3"/>
          <p:cNvSpPr/>
          <p:nvPr/>
        </p:nvSpPr>
        <p:spPr>
          <a:xfrm>
            <a:off x="1464278" y="2565279"/>
            <a:ext cx="1152128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4" descr="http://t3.gstatic.com/images?q=tbn:ANd9GcSG-zIU6WV1YBCndzPoO3hGlsEj6Ww8KOKzJPX_km-tOi1uNnrejlfeXg9B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31" y="1883673"/>
            <a:ext cx="587648" cy="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矢印 5"/>
          <p:cNvSpPr/>
          <p:nvPr/>
        </p:nvSpPr>
        <p:spPr>
          <a:xfrm rot="9783384">
            <a:off x="2745502" y="2416165"/>
            <a:ext cx="1161253" cy="12430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3711" y="321335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gravitational source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3645024"/>
            <a:ext cx="658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400" u="sng" dirty="0" smtClean="0"/>
              <a:t>how far from gravitationa</a:t>
            </a:r>
            <a:r>
              <a:rPr lang="en-US" altLang="ja-JP" sz="2400" u="sng" dirty="0" smtClean="0"/>
              <a:t>l source </a:t>
            </a:r>
            <a:r>
              <a:rPr lang="en-US" altLang="ja-JP" sz="2400" dirty="0" smtClean="0"/>
              <a:t>?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04680" y="2079199"/>
            <a:ext cx="377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Asymptotic structure is defined at </a:t>
            </a:r>
            <a:r>
              <a:rPr kumimoji="1" lang="en-US" altLang="ja-JP" sz="2000" b="1" dirty="0" smtClean="0"/>
              <a:t>asymptotic infinity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82514" y="4182792"/>
            <a:ext cx="600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/>
              <a:t> 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spacelike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direction (spatial 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infintiy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82514" y="5396853"/>
            <a:ext cx="501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/>
              <a:t>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null direction (null infinity)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2332" y="462390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spacetime becomes stationary. c.f. ADM mass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gravitational potential </a:t>
            </a:r>
            <a:r>
              <a:rPr lang="en-US" altLang="ja-JP" sz="2000" dirty="0" smtClean="0"/>
              <a:t>can be calculated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30426" y="5831391"/>
            <a:ext cx="6585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spacetime is still dynamical but tractable c.f. Bondi mass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radiation of energy </a:t>
            </a:r>
            <a:r>
              <a:rPr lang="en-US" altLang="ja-JP" sz="2000" dirty="0" smtClean="0"/>
              <a:t>can be treated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6482" y="1844824"/>
            <a:ext cx="2081342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complicated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non-linear </a:t>
            </a:r>
            <a:r>
              <a:rPr kumimoji="1" lang="en-US" altLang="ja-JP" sz="1400" dirty="0" smtClean="0"/>
              <a:t>and </a:t>
            </a:r>
            <a:r>
              <a:rPr lang="en-US" altLang="ja-JP" sz="1400" dirty="0">
                <a:solidFill>
                  <a:srgbClr val="00B050"/>
                </a:solidFill>
              </a:rPr>
              <a:t>d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ynamical</a:t>
            </a:r>
            <a:r>
              <a:rPr kumimoji="1" lang="en-US" altLang="ja-JP" sz="1400" dirty="0" smtClean="0"/>
              <a:t> system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082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角丸四角形吹き出し 5120"/>
          <p:cNvSpPr/>
          <p:nvPr/>
        </p:nvSpPr>
        <p:spPr>
          <a:xfrm>
            <a:off x="1619672" y="5614911"/>
            <a:ext cx="6048672" cy="838425"/>
          </a:xfrm>
          <a:prstGeom prst="wedgeRoundRectCallout">
            <a:avLst>
              <a:gd name="adj1" fmla="val 9463"/>
              <a:gd name="adj2" fmla="val -77283"/>
              <a:gd name="adj3" fmla="val 16667"/>
            </a:avLst>
          </a:prstGeom>
          <a:solidFill>
            <a:srgbClr val="00B0F0">
              <a:alpha val="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null infinity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971600" y="2265117"/>
            <a:ext cx="2363633" cy="1204711"/>
            <a:chOff x="847156" y="2789845"/>
            <a:chExt cx="2363633" cy="1204711"/>
          </a:xfrm>
        </p:grpSpPr>
        <p:sp>
          <p:nvSpPr>
            <p:cNvPr id="4" name="雲 3"/>
            <p:cNvSpPr/>
            <p:nvPr/>
          </p:nvSpPr>
          <p:spPr>
            <a:xfrm>
              <a:off x="1009475" y="2967897"/>
              <a:ext cx="2088232" cy="93610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2436546" y="2789845"/>
              <a:ext cx="774243" cy="574587"/>
              <a:chOff x="2501613" y="3140968"/>
              <a:chExt cx="774243" cy="574587"/>
            </a:xfrm>
          </p:grpSpPr>
          <p:sp>
            <p:nvSpPr>
              <p:cNvPr id="5" name="円弧 4"/>
              <p:cNvSpPr/>
              <p:nvPr/>
            </p:nvSpPr>
            <p:spPr>
              <a:xfrm>
                <a:off x="2501613" y="3211499"/>
                <a:ext cx="720080" cy="50405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6" name="円弧 5"/>
              <p:cNvSpPr/>
              <p:nvPr/>
            </p:nvSpPr>
            <p:spPr>
              <a:xfrm>
                <a:off x="2555776" y="3140968"/>
                <a:ext cx="720080" cy="50405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 rot="10553710">
              <a:off x="847156" y="3419969"/>
              <a:ext cx="774243" cy="574587"/>
              <a:chOff x="2501613" y="3140968"/>
              <a:chExt cx="774243" cy="574587"/>
            </a:xfrm>
          </p:grpSpPr>
          <p:sp>
            <p:nvSpPr>
              <p:cNvPr id="9" name="円弧 8"/>
              <p:cNvSpPr/>
              <p:nvPr/>
            </p:nvSpPr>
            <p:spPr>
              <a:xfrm>
                <a:off x="2501613" y="3211499"/>
                <a:ext cx="720080" cy="50405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0" name="円弧 9"/>
              <p:cNvSpPr/>
              <p:nvPr/>
            </p:nvSpPr>
            <p:spPr>
              <a:xfrm>
                <a:off x="2555776" y="3140968"/>
                <a:ext cx="720080" cy="504056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</p:grpSp>
      <p:sp>
        <p:nvSpPr>
          <p:cNvPr id="12" name="AutoShape 2" descr="data:image/jpeg;base64,/9j/4AAQSkZJRgABAQAAAQABAAD/2wCEAAkGBhQSERAPExQQFRASFRQUGBQXFxYaFBgZGBcXFBYYGBoXGyYeFxsjGhkVIDsiKScpOCwsFh4xNTAvNSYrMCkBCQoKBQUFDQUFDSkYEhgpKSkpKSkpKSkpKSkpKSkpKSkpKSkpKSkpKSkpKSkpKSkpKSkpKSkpKSkpKSkpKSkpKf/AABEIADgAtwMBIgACEQEDEQH/xAAbAAEBAAMBAQEAAAAAAAAAAAAABgEEBQMHAv/EAD0QAAIBAwIEAwQHBQgDAAAAAAECAwAEEQUSBhMhMUFRgQciMmEUI0JxcoKRUmKDkqEzQ2OToqOxsiRTVP/EABQBAQAAAAAAAAAAAAAAAAAAAAD/xAAUEQEAAAAAAAAAAAAAAAAAAAAA/9oADAMBAAIRAxEAPwD7jSlaF7rsMMsEEkipLcbhErdN5XbuUHtu95emcnPTsaDfpQGlApWvf6hHBG80rqkSDczscKB8zWloPFFteoz20yShThsZDKfDcrAMufmOtB1aUpQKVxde4xtLIotzPHGz9VU7i2O24hQSF/eOB8660E6uqujKyMAyspBUg9QQR0IIoPSlKxmgzSuFp3HFlPO1pFcRPOufcBPXHxbWI2vjx2k4ru5oFKVpavrUNrE088iRxLgFmPTJ7ADuxPkM0G7SufomvwXcQmt5EkjyVyucgjurAgFT26EDuK6FApTNcLVuOLK1mW3nuIo5Wx7pJ6Z7FyARGD5sRmg7tKwrZ+6s0ClKUCuRxVw+t7azWzdC4yj+Mcg6xyDxBVsHp8669YNBwuBtaa6sbeeTpNtKSjxEsZMcmfL3lJ9a71R/Bp5N7q9l4LOl0n4blNzY+6RH/mqwoIriGMXmqWensM29shvZ1+yzbuXbo3mN298HvgU4rgFpfWGpoMCSRbK4x9pJukTN5lJAoz5NXpwQvNutXvv/AGXQt0PhstV5fT87SfpW/wC0LSzcabexDO/lM6Y774/rUx89yj9aChFGbHU9hXP4d1QXNrbXIx9dFHJ08CygkehyPSuV7R9RaHTLx0zzHjMSY775SIlx88tn0oND2f2guFudVkUM9+77Nw+G2QmOGPB7AgFiPHd17V+uBD9Gnv8ASeuy2dZoAT2gnBZUHmEcOv3EVS6Lpwt7eC2GMQxxxjH7qhc+uM+tTmspydZ064+zdQz2bnwyuLiH/iWgsalfaLeyLai2hbbcX0sdpGw7rzDiR+nX3Yw5+VVQqO1RufrdjB9mzt5rpvLdKRbx+oAk/moHFXB6jTRFaqEmsVE1qQPeWSL3hjzL4IPmWyaoeH9WW6tre6X4Zo0kx5bhkj0OR6VvmpH2a/Vw3dj/APFdzxKM/wB2xE8Xptkx+Wgr6iWT6brLBgGt9LjQhT2NzOCwbyJSMDHkW+dWpNSPszXfbT3p7311cXAJ/Y3cqL02Ip9aDxu4BZ6xbzoNsOpK0Eo8OfGpkhk/Eyb19B51a1I+1GIiwa5QZkspYbtf4Mis3+jdVVbzB1V1OVYBgfMEZB/TFB46nfrBDLO/RIY3kY/uopY/0BqW4H4dV7F5bpFebUt09xuGciUZSP8ACiFQB55NentRYtZLaKcPfT29qD4gSSAufRFb0qsijCqFAAUAAAdgB0A/SglPZ1cssM9hIS0mnzNb5PxNFgPAx++MgfkNV1R0ScjXX8Ev7NW++W2faf8AbkSrGgUpSgUNKUEbqi8jW7Kf7F5bzWjeW+MieL1IMg/Kao9b1Rba3nuW+GGN5CPPapbHrjHrXN450SS5thyMC6t5EuICeg5kRyFPyYbl/NU7qepyassFgttdQxs6PemaN0VEQ7mgVjjmM7ADK593r9wd/wBnWnNDptoj/wBo0fNfPcvKTK2fnlqoyKAVnFBIezM8u2nsTnNjczW4B77N3MiP+W6/oaxxqeddaTYj+8ufpLj/AA7VeZ1/iGKvHV0ew1BtQWOWS0u40juBEjO8ckeRFNsXqylSVOB0xnrXpwrayXN5catNHJErRrb20Ug2yLCGLvIyn4S74OO4AoLKpD2noVs0vFBLWM8F0AO5VHAkHqjP6Zqvrwv7NZopIXGY5UaNh5qwKsP0JoPSKUMAykFWAII7EHqCPSpHgxede6vf91adLSP8FsuGIPkZHf1SuTYcQXdlanTDbXE1/COTbSCNjbyp8MMryfCgVcbgSPh+fSv4T0H6HZwWudzIvvv+3IxLyN169XLGg7BqMs//AB9cuU7Jf2scwPhzLcmJwPyMhqzNS3HOlSstte2y77qxl5qp2MkbDZNED5svUfNRQbHH+rG2068mXPM5TImO/Mk+qjx5ncwPpXQ4c0sW1pbWwx9TFHH6qoBP65qTlvW1W5s0SG5jsbZ1uZWmjaIvKnWGFVbq21veJ6joBV6KDV1OwWeGa3f4Jo3jb7nUqf6GuF7Nr4yabbK/9rAGtpB5PAxiP/UH1qnNQjzvpd7dSGKeTT71ueDDG0jRXG3bIGRBu2yBVIPgRjzNBt623P1jTrYdVtYprxx82H0eH+plPoKrxUpwTpkrPd6lcI0c96y7YmxuigjG2FGx2Y5LEeZHiKrKCO4+bkyaZqHYW12scjeUVwDA5PyBKH0FWANc7iPREvLW4tH6LMjLn9k91YfNWCt6VzuCtWmkhMFzFLHd2wWOUsp5chwQskT4w6sFJ8wT1HbIUdKUoFKUoFYxSlBmlKUCsYpSgzSlKBilKUCsEVmlBjFZpSgVjFKUGaUpQKwBSlBm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4" descr="data:image/jpeg;base64,/9j/4AAQSkZJRgABAQAAAQABAAD/2wCEAAkGBhQSERAPExQQFRASFRQUGBQXFxYaFBgZGBcXFBYYGBoXGyYeFxsjGhkVIDsiKScpOCwsFh4xNTAvNSYrMCkBCQoKBQUFDQUFDSkYEhgpKSkpKSkpKSkpKSkpKSkpKSkpKSkpKSkpKSkpKSkpKSkpKSkpKSkpKSkpKSkpKSkpKf/AABEIADgAtwMBIgACEQEDEQH/xAAbAAEBAAMBAQEAAAAAAAAAAAAABgEEBQMHAv/EAD0QAAIBAwIEAwQHBQgDAAAAAAECAwAEEQUSBhMhMUFRgQciMmEUI0JxcoKRUmKDkqEzQ2OToqOxsiRTVP/EABQBAQAAAAAAAAAAAAAAAAAAAAD/xAAUEQEAAAAAAAAAAAAAAAAAAAAA/9oADAMBAAIRAxEAPwD7jSlaF7rsMMsEEkipLcbhErdN5XbuUHtu95emcnPTsaDfpQGlApWvf6hHBG80rqkSDczscKB8zWloPFFteoz20yShThsZDKfDcrAMufmOtB1aUpQKVxde4xtLIotzPHGz9VU7i2O24hQSF/eOB8660E6uqujKyMAyspBUg9QQR0IIoPSlKxmgzSuFp3HFlPO1pFcRPOufcBPXHxbWI2vjx2k4ru5oFKVpavrUNrE088iRxLgFmPTJ7ADuxPkM0G7SufomvwXcQmt5EkjyVyucgjurAgFT26EDuK6FApTNcLVuOLK1mW3nuIo5Wx7pJ6Z7FyARGD5sRmg7tKwrZ+6s0ClKUCuRxVw+t7azWzdC4yj+Mcg6xyDxBVsHp8669YNBwuBtaa6sbeeTpNtKSjxEsZMcmfL3lJ9a71R/Bp5N7q9l4LOl0n4blNzY+6RH/mqwoIriGMXmqWensM29shvZ1+yzbuXbo3mN298HvgU4rgFpfWGpoMCSRbK4x9pJukTN5lJAoz5NXpwQvNutXvv/AGXQt0PhstV5fT87SfpW/wC0LSzcabexDO/lM6Y774/rUx89yj9aChFGbHU9hXP4d1QXNrbXIx9dFHJ08CygkehyPSuV7R9RaHTLx0zzHjMSY775SIlx88tn0oND2f2guFudVkUM9+77Nw+G2QmOGPB7AgFiPHd17V+uBD9Gnv8ASeuy2dZoAT2gnBZUHmEcOv3EVS6Lpwt7eC2GMQxxxjH7qhc+uM+tTmspydZ064+zdQz2bnwyuLiH/iWgsalfaLeyLai2hbbcX0sdpGw7rzDiR+nX3Yw5+VVQqO1RufrdjB9mzt5rpvLdKRbx+oAk/moHFXB6jTRFaqEmsVE1qQPeWSL3hjzL4IPmWyaoeH9WW6tre6X4Zo0kx5bhkj0OR6VvmpH2a/Vw3dj/APFdzxKM/wB2xE8Xptkx+Wgr6iWT6brLBgGt9LjQhT2NzOCwbyJSMDHkW+dWpNSPszXfbT3p7311cXAJ/Y3cqL02Ip9aDxu4BZ6xbzoNsOpK0Eo8OfGpkhk/Eyb19B51a1I+1GIiwa5QZkspYbtf4Mis3+jdVVbzB1V1OVYBgfMEZB/TFB46nfrBDLO/RIY3kY/uopY/0BqW4H4dV7F5bpFebUt09xuGciUZSP8ACiFQB55NentRYtZLaKcPfT29qD4gSSAufRFb0qsijCqFAAUAAAdgB0A/SglPZ1cssM9hIS0mnzNb5PxNFgPAx++MgfkNV1R0ScjXX8Ev7NW++W2faf8AbkSrGgUpSgUNKUEbqi8jW7Kf7F5bzWjeW+MieL1IMg/Kao9b1Rba3nuW+GGN5CPPapbHrjHrXN450SS5thyMC6t5EuICeg5kRyFPyYbl/NU7qepyassFgttdQxs6PemaN0VEQ7mgVjjmM7ADK593r9wd/wBnWnNDptoj/wBo0fNfPcvKTK2fnlqoyKAVnFBIezM8u2nsTnNjczW4B77N3MiP+W6/oaxxqeddaTYj+8ufpLj/AA7VeZ1/iGKvHV0ew1BtQWOWS0u40juBEjO8ckeRFNsXqylSVOB0xnrXpwrayXN5catNHJErRrb20Ug2yLCGLvIyn4S74OO4AoLKpD2noVs0vFBLWM8F0AO5VHAkHqjP6Zqvrwv7NZopIXGY5UaNh5qwKsP0JoPSKUMAykFWAII7EHqCPSpHgxede6vf91adLSP8FsuGIPkZHf1SuTYcQXdlanTDbXE1/COTbSCNjbyp8MMryfCgVcbgSPh+fSv4T0H6HZwWudzIvvv+3IxLyN169XLGg7BqMs//AB9cuU7Jf2scwPhzLcmJwPyMhqzNS3HOlSstte2y77qxl5qp2MkbDZNED5svUfNRQbHH+rG2068mXPM5TImO/Mk+qjx5ncwPpXQ4c0sW1pbWwx9TFHH6qoBP65qTlvW1W5s0SG5jsbZ1uZWmjaIvKnWGFVbq21veJ6joBV6KDV1OwWeGa3f4Jo3jb7nUqf6GuF7Nr4yabbK/9rAGtpB5PAxiP/UH1qnNQjzvpd7dSGKeTT71ueDDG0jRXG3bIGRBu2yBVIPgRjzNBt623P1jTrYdVtYprxx82H0eH+plPoKrxUpwTpkrPd6lcI0c96y7YmxuigjG2FGx2Y5LEeZHiKrKCO4+bkyaZqHYW12scjeUVwDA5PyBKH0FWANc7iPREvLW4tH6LMjLn9k91YfNWCt6VzuCtWmkhMFzFLHd2wWOUsp5chwQskT4w6sFJ8wT1HbIUdKUoFKUoFYxSlBmlKUCsYpSgzSlKBilKUCsEVmlBjFZpSgVjFKUGaUpQKwBSlBmlKU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6" descr="data:image/jpeg;base64,/9j/4AAQSkZJRgABAQAAAQABAAD/2wCEAAkGBhQSERAPExQQFRASFRQUGBQXFxYaFBgZGBcXFBYYGBoXGyYeFxsjGhkVIDsiKScpOCwsFh4xNTAvNSYrMCkBCQoKBQUFDQUFDSkYEhgpKSkpKSkpKSkpKSkpKSkpKSkpKSkpKSkpKSkpKSkpKSkpKSkpKSkpKSkpKSkpKSkpKf/AABEIADgAtwMBIgACEQEDEQH/xAAbAAEBAAMBAQEAAAAAAAAAAAAABgEEBQMHAv/EAD0QAAIBAwIEAwQHBQgDAAAAAAECAwAEEQUSBhMhMUFRgQciMmEUI0JxcoKRUmKDkqEzQ2OToqOxsiRTVP/EABQBAQAAAAAAAAAAAAAAAAAAAAD/xAAUEQEAAAAAAAAAAAAAAAAAAAAA/9oADAMBAAIRAxEAPwD7jSlaF7rsMMsEEkipLcbhErdN5XbuUHtu95emcnPTsaDfpQGlApWvf6hHBG80rqkSDczscKB8zWloPFFteoz20yShThsZDKfDcrAMufmOtB1aUpQKVxde4xtLIotzPHGz9VU7i2O24hQSF/eOB8660E6uqujKyMAyspBUg9QQR0IIoPSlKxmgzSuFp3HFlPO1pFcRPOufcBPXHxbWI2vjx2k4ru5oFKVpavrUNrE088iRxLgFmPTJ7ADuxPkM0G7SufomvwXcQmt5EkjyVyucgjurAgFT26EDuK6FApTNcLVuOLK1mW3nuIo5Wx7pJ6Z7FyARGD5sRmg7tKwrZ+6s0ClKUCuRxVw+t7azWzdC4yj+Mcg6xyDxBVsHp8669YNBwuBtaa6sbeeTpNtKSjxEsZMcmfL3lJ9a71R/Bp5N7q9l4LOl0n4blNzY+6RH/mqwoIriGMXmqWensM29shvZ1+yzbuXbo3mN298HvgU4rgFpfWGpoMCSRbK4x9pJukTN5lJAoz5NXpwQvNutXvv/AGXQt0PhstV5fT87SfpW/wC0LSzcabexDO/lM6Y774/rUx89yj9aChFGbHU9hXP4d1QXNrbXIx9dFHJ08CygkehyPSuV7R9RaHTLx0zzHjMSY775SIlx88tn0oND2f2guFudVkUM9+77Nw+G2QmOGPB7AgFiPHd17V+uBD9Gnv8ASeuy2dZoAT2gnBZUHmEcOv3EVS6Lpwt7eC2GMQxxxjH7qhc+uM+tTmspydZ064+zdQz2bnwyuLiH/iWgsalfaLeyLai2hbbcX0sdpGw7rzDiR+nX3Yw5+VVQqO1RufrdjB9mzt5rpvLdKRbx+oAk/moHFXB6jTRFaqEmsVE1qQPeWSL3hjzL4IPmWyaoeH9WW6tre6X4Zo0kx5bhkj0OR6VvmpH2a/Vw3dj/APFdzxKM/wB2xE8Xptkx+Wgr6iWT6brLBgGt9LjQhT2NzOCwbyJSMDHkW+dWpNSPszXfbT3p7311cXAJ/Y3cqL02Ip9aDxu4BZ6xbzoNsOpK0Eo8OfGpkhk/Eyb19B51a1I+1GIiwa5QZkspYbtf4Mis3+jdVVbzB1V1OVYBgfMEZB/TFB46nfrBDLO/RIY3kY/uopY/0BqW4H4dV7F5bpFebUt09xuGciUZSP8ACiFQB55NentRYtZLaKcPfT29qD4gSSAufRFb0qsijCqFAAUAAAdgB0A/SglPZ1cssM9hIS0mnzNb5PxNFgPAx++MgfkNV1R0ScjXX8Ev7NW++W2faf8AbkSrGgUpSgUNKUEbqi8jW7Kf7F5bzWjeW+MieL1IMg/Kao9b1Rba3nuW+GGN5CPPapbHrjHrXN450SS5thyMC6t5EuICeg5kRyFPyYbl/NU7qepyassFgttdQxs6PemaN0VEQ7mgVjjmM7ADK593r9wd/wBnWnNDptoj/wBo0fNfPcvKTK2fnlqoyKAVnFBIezM8u2nsTnNjczW4B77N3MiP+W6/oaxxqeddaTYj+8ufpLj/AA7VeZ1/iGKvHV0ew1BtQWOWS0u40juBEjO8ckeRFNsXqylSVOB0xnrXpwrayXN5catNHJErRrb20Ug2yLCGLvIyn4S74OO4AoLKpD2noVs0vFBLWM8F0AO5VHAkHqjP6Zqvrwv7NZopIXGY5UaNh5qwKsP0JoPSKUMAykFWAII7EHqCPSpHgxede6vf91adLSP8FsuGIPkZHf1SuTYcQXdlanTDbXE1/COTbSCNjbyp8MMryfCgVcbgSPh+fSv4T0H6HZwWudzIvvv+3IxLyN169XLGg7BqMs//AB9cuU7Jf2scwPhzLcmJwPyMhqzNS3HOlSstte2y77qxl5qp2MkbDZNED5svUfNRQbHH+rG2068mXPM5TImO/Mk+qjx5ncwPpXQ4c0sW1pbWwx9TFHH6qoBP65qTlvW1W5s0SG5jsbZ1uZWmjaIvKnWGFVbq21veJ6joBV6KDV1OwWeGa3f4Jo3jb7nUqf6GuF7Nr4yabbK/9rAGtpB5PAxiP/UH1qnNQjzvpd7dSGKeTT71ueDDG0jRXG3bIGRBu2yBVIPgRjzNBt623P1jTrYdVtYprxx82H0eH+plPoKrxUpwTpkrPd6lcI0c96y7YmxuigjG2FGx2Y5LEeZHiKrKCO4+bkyaZqHYW12scjeUVwDA5PyBKH0FWANc7iPREvLW4tH6LMjLn9k91YfNWCt6VzuCtWmkhMFzFLHd2wWOUsp5chwQskT4w6sFJ8wT1HbIUdKUoFKUoFYxSlBmlKUCsYpSgzSlKBilKUCsEVmlBjFZpSgVjFKUGaUpQKwBSlBmlKU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 rot="1042907">
            <a:off x="3382915" y="1968995"/>
            <a:ext cx="667280" cy="353307"/>
            <a:chOff x="4023767" y="2008446"/>
            <a:chExt cx="667280" cy="353307"/>
          </a:xfrm>
        </p:grpSpPr>
        <p:pic>
          <p:nvPicPr>
            <p:cNvPr id="5128" name="Picture 8" descr="http://www.isa-school.net/map/kashiwa/wp-content/uploads/2010/10/ill_10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54762">
              <a:off x="4023767" y="2162745"/>
              <a:ext cx="641871" cy="199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フローチャート : 抜出し 14"/>
            <p:cNvSpPr>
              <a:spLocks noChangeAspect="1"/>
            </p:cNvSpPr>
            <p:nvPr/>
          </p:nvSpPr>
          <p:spPr>
            <a:xfrm rot="3038249">
              <a:off x="4591382" y="2010059"/>
              <a:ext cx="101278" cy="98052"/>
            </a:xfrm>
            <a:prstGeom prst="flowChartExtra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 rot="975267">
            <a:off x="3954830" y="2120706"/>
            <a:ext cx="667280" cy="353307"/>
            <a:chOff x="4023767" y="2008446"/>
            <a:chExt cx="667280" cy="353307"/>
          </a:xfrm>
        </p:grpSpPr>
        <p:pic>
          <p:nvPicPr>
            <p:cNvPr id="19" name="Picture 8" descr="http://www.isa-school.net/map/kashiwa/wp-content/uploads/2010/10/ill_10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54762">
              <a:off x="4023767" y="2162745"/>
              <a:ext cx="641871" cy="199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フローチャート : 抜出し 19"/>
            <p:cNvSpPr>
              <a:spLocks noChangeAspect="1"/>
            </p:cNvSpPr>
            <p:nvPr/>
          </p:nvSpPr>
          <p:spPr>
            <a:xfrm rot="3038249">
              <a:off x="4591382" y="2010059"/>
              <a:ext cx="101278" cy="98052"/>
            </a:xfrm>
            <a:prstGeom prst="flowChartExtra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" name="Picture 4" descr="http://t3.gstatic.com/images?q=tbn:ANd9GcSG-zIU6WV1YBCndzPoO3hGlsEj6Ww8KOKzJPX_km-tOi1uNnrejlfeXg9Bp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02" y="1679007"/>
            <a:ext cx="587648" cy="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580112" y="159194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null infinity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67529" y="2796315"/>
            <a:ext cx="316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gravitational waves can reach at null infinity</a:t>
            </a:r>
            <a:endParaRPr kumimoji="1" lang="ja-JP" altLang="en-US" sz="2000" dirty="0"/>
          </a:p>
        </p:txBody>
      </p:sp>
      <p:sp>
        <p:nvSpPr>
          <p:cNvPr id="23" name="下矢印 22"/>
          <p:cNvSpPr/>
          <p:nvPr/>
        </p:nvSpPr>
        <p:spPr>
          <a:xfrm rot="8075865">
            <a:off x="4660260" y="2469725"/>
            <a:ext cx="243441" cy="366448"/>
          </a:xfrm>
          <a:prstGeom prst="downArrow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093964" y="3975445"/>
                <a:ext cx="71359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future null infinity : 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/>
                      </a:rPr>
                      <m:t>𝒕</m:t>
                    </m:r>
                    <m:r>
                      <a:rPr lang="en-US" altLang="ja-JP" sz="2400" b="1" i="1" smtClean="0">
                        <a:latin typeface="Cambria Math"/>
                      </a:rPr>
                      <m:t> →∞, 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 →∞  (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 :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𝒇𝒊𝒙𝒆𝒅</m:t>
                    </m:r>
                    <m:r>
                      <a:rPr lang="en-US" altLang="ja-JP" sz="2400" b="1" i="1" smtClean="0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64" y="3975445"/>
                <a:ext cx="713596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8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3266146" cy="89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直線コネクタ 29"/>
          <p:cNvCxnSpPr/>
          <p:nvPr/>
        </p:nvCxnSpPr>
        <p:spPr>
          <a:xfrm>
            <a:off x="4781980" y="5328216"/>
            <a:ext cx="12559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088949" y="5109793"/>
            <a:ext cx="23762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asymptotic structure</a:t>
            </a:r>
            <a:endParaRPr kumimoji="1" lang="ja-JP" altLang="en-US" dirty="0"/>
          </a:p>
        </p:txBody>
      </p:sp>
      <p:sp>
        <p:nvSpPr>
          <p:cNvPr id="5120" name="テキスト ボックス 5119"/>
          <p:cNvSpPr txBox="1"/>
          <p:nvPr/>
        </p:nvSpPr>
        <p:spPr>
          <a:xfrm>
            <a:off x="1728071" y="5704976"/>
            <a:ext cx="595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contains all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dynamical information </a:t>
            </a:r>
            <a:r>
              <a:rPr kumimoji="1" lang="en-US" altLang="ja-JP" dirty="0" smtClean="0"/>
              <a:t>such as radiations of </a:t>
            </a:r>
            <a:r>
              <a:rPr kumimoji="1" lang="en-US" altLang="ja-JP" dirty="0" smtClean="0"/>
              <a:t>energy and momentum </a:t>
            </a:r>
            <a:r>
              <a:rPr kumimoji="1" lang="en-US" altLang="ja-JP" dirty="0" smtClean="0"/>
              <a:t>by 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gravitational waves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define “infinity”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169675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There are two methods to define the infinity 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2492896"/>
            <a:ext cx="52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r>
              <a:rPr kumimoji="1" lang="en-US" altLang="ja-JP" sz="2400" b="1" i="1" dirty="0" smtClean="0">
                <a:solidFill>
                  <a:srgbClr val="00B0F0"/>
                </a:solidFill>
              </a:rPr>
              <a:t>conformal embedding method</a:t>
            </a:r>
            <a:endParaRPr kumimoji="1" lang="ja-JP" altLang="en-US" sz="2400" b="1" i="1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334" y="4640535"/>
            <a:ext cx="523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r>
              <a:rPr kumimoji="1" lang="en-US" altLang="ja-JP" sz="2400" b="1" i="1" dirty="0" smtClean="0">
                <a:solidFill>
                  <a:srgbClr val="FF0000"/>
                </a:solidFill>
              </a:rPr>
              <a:t>coordinate based method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maths.tcd.ie/~islands/images/7/7a/Riemann_Sph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02" y="2723728"/>
            <a:ext cx="1494518" cy="11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590676" y="300341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using conformal embedding</a:t>
            </a:r>
            <a:endParaRPr kumimoji="1" lang="ja-JP" alt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00" y="3470468"/>
            <a:ext cx="18097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619672" y="4077072"/>
                <a:ext cx="3816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infinity is defined as a point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Ω</m:t>
                    </m:r>
                    <m:r>
                      <a:rPr kumimoji="1"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77072"/>
                <a:ext cx="38164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38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475656" y="527199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explicitly introducing the coordinate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977" y="6021288"/>
            <a:ext cx="8247893" cy="46166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Coordinate based method is more adequate for null infinity</a:t>
            </a:r>
            <a:endParaRPr kumimoji="1" lang="ja-JP" altLang="en-US" sz="2400" u="sng" dirty="0"/>
          </a:p>
        </p:txBody>
      </p:sp>
      <p:pic>
        <p:nvPicPr>
          <p:cNvPr id="7170" name="Picture 2" descr="http://wdc.kugi.kyoto-u.ac.jp/igrf/gggm/figs/gmexp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99376"/>
            <a:ext cx="1296144" cy="12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791200" cy="1371600"/>
          </a:xfrm>
        </p:spPr>
        <p:txBody>
          <a:bodyPr/>
          <a:lstStyle/>
          <a:p>
            <a:r>
              <a:rPr kumimoji="1" lang="en-US" altLang="ja-JP" dirty="0" smtClean="0"/>
              <a:t>strategy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83568" y="2586384"/>
            <a:ext cx="8064896" cy="4154984"/>
            <a:chOff x="683568" y="1916832"/>
            <a:chExt cx="8064896" cy="415498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83568" y="1916832"/>
              <a:ext cx="799288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US" altLang="ja-JP" sz="2400" i="1" u="sng" dirty="0" smtClean="0"/>
                <a:t>defining the </a:t>
              </a:r>
              <a:r>
                <a:rPr lang="en-US" altLang="ja-JP" sz="2400" b="1" i="1" u="sng" dirty="0" smtClean="0">
                  <a:solidFill>
                    <a:srgbClr val="FF0000"/>
                  </a:solidFill>
                </a:rPr>
                <a:t>asymptotic flatness </a:t>
              </a:r>
              <a:r>
                <a:rPr lang="en-US" altLang="ja-JP" sz="2400" i="1" u="sng" dirty="0" smtClean="0"/>
                <a:t>at null infinity</a:t>
              </a:r>
            </a:p>
            <a:p>
              <a:pPr marL="457200" indent="-457200">
                <a:buFont typeface="+mj-lt"/>
                <a:buAutoNum type="arabicPeriod"/>
              </a:pPr>
              <a:endParaRPr lang="en-US" altLang="ja-JP" sz="2400" dirty="0"/>
            </a:p>
            <a:p>
              <a:pPr marL="457200" indent="-457200">
                <a:buFont typeface="+mj-lt"/>
                <a:buAutoNum type="arabicPeriod"/>
              </a:pPr>
              <a:endParaRPr lang="en-US" altLang="ja-JP" sz="2400" dirty="0" smtClean="0"/>
            </a:p>
            <a:p>
              <a:pPr marL="457200" indent="-457200">
                <a:buFont typeface="+mj-lt"/>
                <a:buAutoNum type="arabicPeriod"/>
              </a:pPr>
              <a:endParaRPr lang="en-US" altLang="ja-JP" sz="2400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en-US" altLang="ja-JP" sz="2400" dirty="0"/>
                <a:t> </a:t>
              </a:r>
              <a:r>
                <a:rPr lang="en-US" altLang="ja-JP" sz="2400" i="1" u="sng" dirty="0" smtClean="0"/>
                <a:t>investigating the </a:t>
              </a:r>
              <a:r>
                <a:rPr lang="en-US" altLang="ja-JP" sz="2400" b="1" i="1" u="sng" dirty="0" smtClean="0">
                  <a:solidFill>
                    <a:srgbClr val="0070C0"/>
                  </a:solidFill>
                </a:rPr>
                <a:t>dynamics</a:t>
              </a:r>
              <a:r>
                <a:rPr lang="en-US" altLang="ja-JP" sz="2400" i="1" u="sng" dirty="0" smtClean="0"/>
                <a:t> of spacetimes</a:t>
              </a:r>
              <a:endParaRPr lang="en-US" altLang="ja-JP" sz="2400" i="1" u="sng" dirty="0"/>
            </a:p>
            <a:p>
              <a:pPr marL="457200" indent="-457200">
                <a:buFont typeface="+mj-lt"/>
                <a:buAutoNum type="arabicPeriod"/>
              </a:pPr>
              <a:endParaRPr lang="en-US" altLang="ja-JP" sz="2400" dirty="0" smtClean="0"/>
            </a:p>
            <a:p>
              <a:pPr marL="457200" indent="-457200">
                <a:buFont typeface="+mj-lt"/>
                <a:buAutoNum type="arabicPeriod"/>
              </a:pPr>
              <a:endParaRPr lang="en-US" altLang="ja-JP" sz="2400" dirty="0" smtClean="0"/>
            </a:p>
            <a:p>
              <a:pPr marL="457200" indent="-457200">
                <a:buFont typeface="+mj-lt"/>
                <a:buAutoNum type="arabicPeriod"/>
              </a:pPr>
              <a:endParaRPr lang="en-US" altLang="ja-JP" sz="2400" dirty="0"/>
            </a:p>
            <a:p>
              <a:pPr marL="457200" indent="-457200">
                <a:buFont typeface="+mj-lt"/>
                <a:buAutoNum type="arabicPeriod"/>
              </a:pPr>
              <a:r>
                <a:rPr lang="en-US" altLang="ja-JP" sz="2400" i="1" u="sng" dirty="0" smtClean="0"/>
                <a:t>studying the </a:t>
              </a:r>
              <a:r>
                <a:rPr lang="en-US" altLang="ja-JP" sz="2400" b="1" i="1" u="sng" dirty="0" smtClean="0">
                  <a:solidFill>
                    <a:srgbClr val="00CC00"/>
                  </a:solidFill>
                </a:rPr>
                <a:t>asymptotic symmetry</a:t>
              </a:r>
            </a:p>
            <a:p>
              <a:pPr marL="457200" indent="-457200">
                <a:buFont typeface="+mj-lt"/>
                <a:buAutoNum type="arabicPeriod"/>
              </a:pPr>
              <a:endParaRPr kumimoji="1" lang="en-US" altLang="ja-JP" sz="2400" i="1" u="sng" dirty="0"/>
            </a:p>
            <a:p>
              <a:pPr marL="457200" indent="-457200">
                <a:buFont typeface="+mj-lt"/>
                <a:buAutoNum type="arabicPeriod"/>
              </a:pPr>
              <a:endParaRPr kumimoji="1" lang="ja-JP" altLang="en-US" sz="24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259632" y="2353805"/>
              <a:ext cx="74168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lang="en-US" altLang="ja-JP" sz="2000" dirty="0" smtClean="0"/>
                <a:t>introducing the Bondi coordinate and solving Einstein </a:t>
              </a:r>
              <a:r>
                <a:rPr lang="en-US" altLang="ja-JP" sz="2000" dirty="0" err="1" smtClean="0"/>
                <a:t>Eqs</a:t>
              </a:r>
              <a:r>
                <a:rPr lang="en-US" altLang="ja-JP" sz="2000" dirty="0" smtClean="0"/>
                <a:t>. </a:t>
              </a:r>
            </a:p>
            <a:p>
              <a:pPr marL="342900" indent="-342900">
                <a:buFont typeface="Wingdings" pitchFamily="2" charset="2"/>
                <a:buChar char="p"/>
              </a:pPr>
              <a:r>
                <a:rPr lang="en-US" altLang="ja-JP" sz="2000" dirty="0" smtClean="0"/>
                <a:t>determining the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boundary conditions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288800" y="3862712"/>
              <a:ext cx="6295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lang="en-US" altLang="ja-JP" sz="2000" dirty="0" smtClean="0"/>
                <a:t>defining the </a:t>
              </a:r>
              <a:r>
                <a:rPr lang="en-US" altLang="ja-JP" sz="2000" dirty="0" smtClean="0">
                  <a:solidFill>
                    <a:srgbClr val="0070C0"/>
                  </a:solidFill>
                </a:rPr>
                <a:t>Bondi mass </a:t>
              </a:r>
              <a:r>
                <a:rPr lang="en-US" altLang="ja-JP" sz="2000" dirty="0" smtClean="0"/>
                <a:t>and </a:t>
              </a:r>
              <a:r>
                <a:rPr lang="en-US" altLang="ja-JP" sz="2000" dirty="0" smtClean="0">
                  <a:solidFill>
                    <a:srgbClr val="0070C0"/>
                  </a:solidFill>
                </a:rPr>
                <a:t>angular momentum</a:t>
              </a:r>
            </a:p>
            <a:p>
              <a:pPr marL="342900" indent="-342900">
                <a:buFont typeface="Wingdings" pitchFamily="2" charset="2"/>
                <a:buChar char="p"/>
              </a:pPr>
              <a:r>
                <a:rPr lang="en-US" altLang="ja-JP" sz="2000" dirty="0" smtClean="0"/>
                <a:t>deriving the </a:t>
              </a:r>
              <a:r>
                <a:rPr lang="en-US" altLang="ja-JP" sz="2000" dirty="0" smtClean="0">
                  <a:solidFill>
                    <a:srgbClr val="0070C0"/>
                  </a:solidFill>
                </a:rPr>
                <a:t>radiation formulae 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305239" y="5333146"/>
              <a:ext cx="7443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kumimoji="1" lang="en-US" altLang="ja-JP" sz="2000" dirty="0" smtClean="0"/>
                <a:t>to check the </a:t>
              </a:r>
              <a:r>
                <a:rPr kumimoji="1" lang="en-US" altLang="ja-JP" sz="2000" dirty="0" smtClean="0">
                  <a:solidFill>
                    <a:srgbClr val="00CC00"/>
                  </a:solidFill>
                </a:rPr>
                <a:t>validity of our definitions </a:t>
              </a:r>
              <a:r>
                <a:rPr kumimoji="1" lang="en-US" altLang="ja-JP" sz="2000" dirty="0" smtClean="0"/>
                <a:t>of asymptotic flatness</a:t>
              </a:r>
              <a:endParaRPr kumimoji="1" lang="ja-JP" altLang="en-US" sz="2000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11560" y="144587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strategy to investigate the asymptotic structure at null infinity is as follows: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395536" y="2387789"/>
            <a:ext cx="8496944" cy="43535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2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bondi</a:t>
            </a:r>
            <a:r>
              <a:rPr kumimoji="1" lang="en-US" altLang="ja-JP" dirty="0" smtClean="0"/>
              <a:t> coordinate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9" y="4341832"/>
            <a:ext cx="2198699" cy="23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3017433" y="4723232"/>
            <a:ext cx="4214361" cy="1754326"/>
            <a:chOff x="971600" y="4627002"/>
            <a:chExt cx="4214361" cy="175432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896" y="4744319"/>
              <a:ext cx="2285032" cy="460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971600" y="4627002"/>
              <a:ext cx="9361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itchFamily="2" charset="2"/>
                <a:buChar char="p"/>
              </a:pPr>
              <a:r>
                <a:rPr kumimoji="1" lang="en-US" altLang="ja-JP" sz="2400" dirty="0" smtClean="0"/>
                <a:t> </a:t>
              </a:r>
              <a:endParaRPr kumimoji="1" lang="en-US" altLang="ja-JP" sz="2400" dirty="0"/>
            </a:p>
            <a:p>
              <a:pPr marL="457200" indent="-457200">
                <a:lnSpc>
                  <a:spcPct val="150000"/>
                </a:lnSpc>
                <a:buFont typeface="Wingdings" pitchFamily="2" charset="2"/>
                <a:buChar char="p"/>
              </a:pPr>
              <a:r>
                <a:rPr lang="en-US" altLang="ja-JP" sz="2400" dirty="0" smtClean="0"/>
                <a:t> </a:t>
              </a:r>
              <a:endParaRPr kumimoji="1" lang="en-US" altLang="ja-JP" sz="2400" dirty="0"/>
            </a:p>
            <a:p>
              <a:pPr marL="457200" indent="-457200">
                <a:lnSpc>
                  <a:spcPct val="150000"/>
                </a:lnSpc>
                <a:buFont typeface="Wingdings" pitchFamily="2" charset="2"/>
                <a:buChar char="p"/>
              </a:pPr>
              <a:r>
                <a:rPr lang="en-US" altLang="ja-JP" sz="2400" dirty="0" smtClean="0"/>
                <a:t> </a:t>
              </a:r>
              <a:endParaRPr kumimoji="1" lang="en-US" altLang="ja-JP" sz="2400" dirty="0" smtClean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761" y="5275565"/>
              <a:ext cx="3505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957" y="5762893"/>
              <a:ext cx="32670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156176" y="4653136"/>
                <a:ext cx="2376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a</a:t>
                </a:r>
              </a:p>
              <a:p>
                <a:r>
                  <a:rPr kumimoji="1" lang="en-US" altLang="ja-JP" dirty="0" smtClean="0"/>
                  <a:t> </a:t>
                </a:r>
                <a:r>
                  <a:rPr kumimoji="1" lang="en-US" altLang="ja-JP" b="1" dirty="0" smtClean="0">
                    <a:solidFill>
                      <a:srgbClr val="0070C0"/>
                    </a:solidFill>
                  </a:rPr>
                  <a:t>null</a:t>
                </a:r>
                <a:r>
                  <a:rPr lang="en-US" altLang="ja-JP" b="1" dirty="0" smtClean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b="1" dirty="0" err="1" smtClean="0">
                    <a:solidFill>
                      <a:srgbClr val="0070C0"/>
                    </a:solidFill>
                  </a:rPr>
                  <a:t>hypersurface</a:t>
                </a:r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653136"/>
                <a:ext cx="2376264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矢印 19"/>
          <p:cNvSpPr/>
          <p:nvPr/>
        </p:nvSpPr>
        <p:spPr>
          <a:xfrm rot="16200000">
            <a:off x="3450922" y="3938010"/>
            <a:ext cx="468052" cy="386135"/>
          </a:xfrm>
          <a:prstGeom prst="rightArrow">
            <a:avLst/>
          </a:prstGeom>
          <a:solidFill>
            <a:srgbClr val="92D050"/>
          </a:solidFill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755576" y="1758007"/>
            <a:ext cx="7344816" cy="1815009"/>
            <a:chOff x="899592" y="1397967"/>
            <a:chExt cx="7344816" cy="181500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403648" y="1988840"/>
              <a:ext cx="6462131" cy="1080120"/>
              <a:chOff x="1782277" y="4941168"/>
              <a:chExt cx="6462131" cy="1080120"/>
            </a:xfrm>
          </p:grpSpPr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2277" y="4941168"/>
                <a:ext cx="4479456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083" y="5478363"/>
                <a:ext cx="4886325" cy="54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角丸四角形 12"/>
            <p:cNvSpPr/>
            <p:nvPr/>
          </p:nvSpPr>
          <p:spPr>
            <a:xfrm>
              <a:off x="899592" y="1628800"/>
              <a:ext cx="7344816" cy="1584176"/>
            </a:xfrm>
            <a:prstGeom prst="roundRect">
              <a:avLst/>
            </a:prstGeom>
            <a:solidFill>
              <a:srgbClr val="FFFF00">
                <a:alpha val="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367644" y="1397967"/>
              <a:ext cx="2497800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Bondi coordinate</a:t>
              </a:r>
              <a:endParaRPr kumimoji="1" lang="ja-JP" altLang="en-US" sz="2400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4139952" y="39330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gauge conditions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Einstein equations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99002" y="3300214"/>
            <a:ext cx="7095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to investigate the asymptotic structure at null infinity, </a:t>
            </a:r>
          </a:p>
          <a:p>
            <a:r>
              <a:rPr lang="en-US" altLang="ja-JP" sz="2000" dirty="0" smtClean="0"/>
              <a:t> let us investigate the structure of Einstein equations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8083" y="40657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Einstein equations are decomposed into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0447" y="4410978"/>
            <a:ext cx="7877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constraint equations 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ja-JP" sz="2400" b="1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evolution equations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28166" y="4581128"/>
            <a:ext cx="398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 </a:t>
            </a:r>
            <a:r>
              <a:rPr kumimoji="1" lang="en-US" altLang="ja-JP" b="1" dirty="0" smtClean="0"/>
              <a:t>equations without u-derivatives 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97397" y="5661248"/>
            <a:ext cx="37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 </a:t>
            </a:r>
            <a:r>
              <a:rPr kumimoji="1" lang="en-US" altLang="ja-JP" b="1" dirty="0" smtClean="0"/>
              <a:t>equations with u-derivatives 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80392" y="5088086"/>
            <a:ext cx="515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extracting the </a:t>
            </a:r>
            <a:r>
              <a:rPr lang="en-US" altLang="ja-JP" sz="2400" b="1" i="1" u="sng" dirty="0" smtClean="0"/>
              <a:t>degree of freedom</a:t>
            </a:r>
            <a:endParaRPr kumimoji="1" lang="ja-JP" altLang="en-US" sz="2400" b="1" i="1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80392" y="6146969"/>
            <a:ext cx="601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describing the </a:t>
            </a:r>
            <a:r>
              <a:rPr lang="en-US" altLang="ja-JP" sz="2400" b="1" i="1" u="sng" dirty="0" smtClean="0"/>
              <a:t>dynamics of spacetimes</a:t>
            </a:r>
            <a:endParaRPr kumimoji="1" lang="ja-JP" altLang="en-US" sz="2400" b="1" i="1" u="sng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575556" y="1628800"/>
            <a:ext cx="7992888" cy="1440160"/>
            <a:chOff x="575556" y="1813249"/>
            <a:chExt cx="7992888" cy="144016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75556" y="1813249"/>
              <a:ext cx="7992888" cy="1440160"/>
              <a:chOff x="725756" y="1655291"/>
              <a:chExt cx="7992888" cy="1440160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2375371"/>
                <a:ext cx="4838700" cy="54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647" y="1885078"/>
                <a:ext cx="4305300" cy="428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角丸四角形 19"/>
              <p:cNvSpPr/>
              <p:nvPr/>
            </p:nvSpPr>
            <p:spPr>
              <a:xfrm>
                <a:off x="725756" y="1655291"/>
                <a:ext cx="7992888" cy="144016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075" y="2564904"/>
              <a:ext cx="488632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10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constraint </a:t>
            </a:r>
            <a:r>
              <a:rPr kumimoji="1" lang="en-US" altLang="ja-JP" dirty="0" err="1" smtClean="0"/>
              <a:t>eq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4543963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constraint equations become…</a:t>
            </a:r>
            <a:endParaRPr kumimoji="1" lang="ja-JP" altLang="en-US" sz="2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75556" y="1813249"/>
            <a:ext cx="7992888" cy="1440160"/>
            <a:chOff x="575556" y="1813249"/>
            <a:chExt cx="7992888" cy="144016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75556" y="1813249"/>
              <a:ext cx="7992888" cy="1440160"/>
              <a:chOff x="725756" y="1655291"/>
              <a:chExt cx="7992888" cy="1440160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2375371"/>
                <a:ext cx="4838700" cy="54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647" y="1885078"/>
                <a:ext cx="4305300" cy="428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角丸四角形 13"/>
              <p:cNvSpPr/>
              <p:nvPr/>
            </p:nvSpPr>
            <p:spPr>
              <a:xfrm>
                <a:off x="725756" y="1655291"/>
                <a:ext cx="7992888" cy="144016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075" y="2564904"/>
              <a:ext cx="488632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グループ化 14"/>
          <p:cNvGrpSpPr/>
          <p:nvPr/>
        </p:nvGrpSpPr>
        <p:grpSpPr>
          <a:xfrm>
            <a:off x="179512" y="3493594"/>
            <a:ext cx="8647271" cy="3103758"/>
            <a:chOff x="251520" y="2629498"/>
            <a:chExt cx="8647271" cy="3103758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657" y="2629498"/>
              <a:ext cx="3276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657" y="5066506"/>
              <a:ext cx="617220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グループ化 17"/>
            <p:cNvGrpSpPr/>
            <p:nvPr/>
          </p:nvGrpSpPr>
          <p:grpSpPr>
            <a:xfrm>
              <a:off x="1690560" y="3405785"/>
              <a:ext cx="7208231" cy="1333500"/>
              <a:chOff x="1129134" y="3429000"/>
              <a:chExt cx="7208231" cy="1333500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134" y="3429000"/>
                <a:ext cx="7153275" cy="133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1 つの角を丸めた四角形 25"/>
              <p:cNvSpPr/>
              <p:nvPr/>
            </p:nvSpPr>
            <p:spPr>
              <a:xfrm>
                <a:off x="8160893" y="4520664"/>
                <a:ext cx="176472" cy="204480"/>
              </a:xfrm>
              <a:prstGeom prst="round1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72534"/>
              <a:ext cx="11334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42" y="5220363"/>
              <a:ext cx="12001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95" y="2767610"/>
              <a:ext cx="8286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右矢印 21"/>
            <p:cNvSpPr/>
            <p:nvPr/>
          </p:nvSpPr>
          <p:spPr>
            <a:xfrm>
              <a:off x="1921496" y="2815017"/>
              <a:ext cx="284383" cy="166688"/>
            </a:xfrm>
            <a:prstGeom prst="rightArrow">
              <a:avLst/>
            </a:prstGeom>
            <a:solidFill>
              <a:srgbClr val="04F02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右矢印 22"/>
            <p:cNvSpPr/>
            <p:nvPr/>
          </p:nvSpPr>
          <p:spPr>
            <a:xfrm>
              <a:off x="1907704" y="4126408"/>
              <a:ext cx="284383" cy="166688"/>
            </a:xfrm>
            <a:prstGeom prst="rightArrow">
              <a:avLst/>
            </a:prstGeom>
            <a:solidFill>
              <a:srgbClr val="04F02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右矢印 23"/>
            <p:cNvSpPr/>
            <p:nvPr/>
          </p:nvSpPr>
          <p:spPr>
            <a:xfrm>
              <a:off x="1964794" y="5337044"/>
              <a:ext cx="284383" cy="166688"/>
            </a:xfrm>
            <a:prstGeom prst="rightArrow">
              <a:avLst/>
            </a:prstGeom>
            <a:solidFill>
              <a:srgbClr val="04F02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2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evolution </a:t>
            </a:r>
            <a:r>
              <a:rPr kumimoji="1" lang="en-US" altLang="ja-JP" dirty="0" err="1" smtClean="0"/>
              <a:t>eq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92833" y="4526385"/>
            <a:ext cx="463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evolution equations become…</a:t>
            </a:r>
            <a:endParaRPr kumimoji="1" lang="ja-JP" altLang="en-US" sz="2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93304" y="1589243"/>
            <a:ext cx="7992888" cy="1440160"/>
            <a:chOff x="575556" y="1813249"/>
            <a:chExt cx="7992888" cy="144016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75556" y="1813249"/>
              <a:ext cx="7992888" cy="1440160"/>
              <a:chOff x="725756" y="1655291"/>
              <a:chExt cx="7992888" cy="1440160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2375371"/>
                <a:ext cx="4838700" cy="54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647" y="1885078"/>
                <a:ext cx="4305300" cy="428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角丸四角形 13"/>
              <p:cNvSpPr/>
              <p:nvPr/>
            </p:nvSpPr>
            <p:spPr>
              <a:xfrm>
                <a:off x="725756" y="1655291"/>
                <a:ext cx="7992888" cy="144016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075" y="2564904"/>
              <a:ext cx="488632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グループ化 14"/>
          <p:cNvGrpSpPr/>
          <p:nvPr/>
        </p:nvGrpSpPr>
        <p:grpSpPr>
          <a:xfrm>
            <a:off x="421792" y="2584749"/>
            <a:ext cx="8290160" cy="3796579"/>
            <a:chOff x="421792" y="2584749"/>
            <a:chExt cx="8290160" cy="379657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2" y="2584749"/>
              <a:ext cx="15049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右矢印 16"/>
            <p:cNvSpPr/>
            <p:nvPr/>
          </p:nvSpPr>
          <p:spPr>
            <a:xfrm rot="2919247">
              <a:off x="1598666" y="3118667"/>
              <a:ext cx="308305" cy="192052"/>
            </a:xfrm>
            <a:prstGeom prst="rightArrow">
              <a:avLst/>
            </a:prstGeom>
            <a:solidFill>
              <a:srgbClr val="04F02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467544" y="3573016"/>
              <a:ext cx="8244408" cy="2808312"/>
              <a:chOff x="467544" y="3717031"/>
              <a:chExt cx="8244408" cy="2808312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3717031"/>
                <a:ext cx="8244408" cy="26810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正方形/長方形 19"/>
              <p:cNvSpPr/>
              <p:nvPr/>
            </p:nvSpPr>
            <p:spPr>
              <a:xfrm>
                <a:off x="7812360" y="5949280"/>
                <a:ext cx="861385" cy="4487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 flipH="1">
                <a:off x="6876254" y="6173677"/>
                <a:ext cx="45719" cy="351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0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98884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en-US" altLang="ja-JP" sz="3600" b="1" i="1" dirty="0" smtClean="0"/>
              <a:t>Introduction </a:t>
            </a:r>
          </a:p>
          <a:p>
            <a:pPr marL="742950" indent="-742950">
              <a:buFont typeface="+mj-lt"/>
              <a:buAutoNum type="arabicPeriod"/>
            </a:pPr>
            <a:endParaRPr lang="en-US" altLang="ja-JP" sz="3600" b="1" i="1" dirty="0"/>
          </a:p>
          <a:p>
            <a:pPr marL="742950" indent="-742950">
              <a:buFont typeface="+mj-lt"/>
              <a:buAutoNum type="arabicPeriod"/>
            </a:pPr>
            <a:r>
              <a:rPr kumimoji="1" lang="en-US" altLang="ja-JP" sz="3600" b="1" i="1" dirty="0" smtClean="0"/>
              <a:t>Asymptotic structure</a:t>
            </a:r>
          </a:p>
          <a:p>
            <a:pPr marL="742950" indent="-742950">
              <a:buFont typeface="+mj-lt"/>
              <a:buAutoNum type="arabicPeriod"/>
            </a:pPr>
            <a:endParaRPr lang="en-US" altLang="ja-JP" sz="3600" b="1" i="1" dirty="0"/>
          </a:p>
          <a:p>
            <a:pPr marL="742950" indent="-742950">
              <a:buFont typeface="+mj-lt"/>
              <a:buAutoNum type="arabicPeriod"/>
            </a:pPr>
            <a:r>
              <a:rPr lang="en-US" altLang="ja-JP" sz="3600" b="1" i="1" dirty="0" smtClean="0"/>
              <a:t>Classification</a:t>
            </a:r>
          </a:p>
          <a:p>
            <a:pPr marL="742950" indent="-742950">
              <a:buFont typeface="+mj-lt"/>
              <a:buAutoNum type="arabicPeriod"/>
            </a:pPr>
            <a:endParaRPr kumimoji="1" lang="en-US" altLang="ja-JP" sz="3600" b="1" i="1" dirty="0"/>
          </a:p>
          <a:p>
            <a:pPr marL="742950" indent="-742950">
              <a:buFont typeface="+mj-lt"/>
              <a:buAutoNum type="arabicPeriod"/>
            </a:pPr>
            <a:r>
              <a:rPr lang="en-US" altLang="ja-JP" sz="3600" b="1" i="1" dirty="0" smtClean="0"/>
              <a:t>Summary and Discussion</a:t>
            </a:r>
            <a:endParaRPr kumimoji="1" lang="ja-JP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137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/>
          <a:lstStyle/>
          <a:p>
            <a:r>
              <a:rPr kumimoji="1" lang="en-US" altLang="ja-JP" dirty="0" smtClean="0"/>
              <a:t>asymptotic flatness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556" y="3501008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asymptotic flatness in d dimensions is defined as</a:t>
            </a:r>
            <a:endParaRPr kumimoji="1" lang="ja-JP" alt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134850"/>
            <a:ext cx="38671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コネクタ 10"/>
          <p:cNvCxnSpPr/>
          <p:nvPr/>
        </p:nvCxnSpPr>
        <p:spPr>
          <a:xfrm>
            <a:off x="3635896" y="4710914"/>
            <a:ext cx="648072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3959932" y="4710914"/>
            <a:ext cx="3240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294573" y="5214970"/>
                <a:ext cx="232225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round 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𝑑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73" y="5214970"/>
                <a:ext cx="2322258" cy="374270"/>
              </a:xfrm>
              <a:prstGeom prst="rect">
                <a:avLst/>
              </a:prstGeom>
              <a:blipFill rotWithShape="1">
                <a:blip r:embed="rId5"/>
                <a:stretch>
                  <a:fillRect l="-2100" t="-6452" b="-2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1956716" y="5796992"/>
            <a:ext cx="57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c.f.</a:t>
            </a:r>
            <a:endParaRPr kumimoji="1" lang="ja-JP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73" y="6004014"/>
            <a:ext cx="3739877" cy="72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575556" y="1813249"/>
            <a:ext cx="7992888" cy="1440160"/>
            <a:chOff x="575556" y="1813249"/>
            <a:chExt cx="7992888" cy="144016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75556" y="1813249"/>
              <a:ext cx="7992888" cy="1440160"/>
              <a:chOff x="725756" y="1655291"/>
              <a:chExt cx="7992888" cy="1440160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2375371"/>
                <a:ext cx="4838700" cy="54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647" y="1885078"/>
                <a:ext cx="4305300" cy="428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角丸四角形 6"/>
              <p:cNvSpPr/>
              <p:nvPr/>
            </p:nvSpPr>
            <p:spPr>
              <a:xfrm>
                <a:off x="725756" y="1655291"/>
                <a:ext cx="7992888" cy="144016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075" y="2564904"/>
              <a:ext cx="488632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正方形/長方形 9"/>
          <p:cNvSpPr/>
          <p:nvPr/>
        </p:nvSpPr>
        <p:spPr>
          <a:xfrm>
            <a:off x="2360587" y="4030128"/>
            <a:ext cx="4371653" cy="1014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7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661204" y="391316"/>
            <a:ext cx="7992888" cy="1440160"/>
            <a:chOff x="575556" y="1813249"/>
            <a:chExt cx="7992888" cy="144016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575556" y="1813249"/>
              <a:ext cx="7992888" cy="1440160"/>
              <a:chOff x="725756" y="1655291"/>
              <a:chExt cx="7992888" cy="1440160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2375371"/>
                <a:ext cx="4838700" cy="54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647" y="1885078"/>
                <a:ext cx="4305300" cy="428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角丸四角形 8"/>
              <p:cNvSpPr/>
              <p:nvPr/>
            </p:nvSpPr>
            <p:spPr>
              <a:xfrm>
                <a:off x="725756" y="1655291"/>
                <a:ext cx="7992888" cy="144016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075" y="2564904"/>
              <a:ext cx="488632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1917967" y="2420888"/>
            <a:ext cx="5737220" cy="809625"/>
            <a:chOff x="1619672" y="3051423"/>
            <a:chExt cx="5737220" cy="809625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619672" y="3051423"/>
              <a:ext cx="5737220" cy="809625"/>
              <a:chOff x="1787108" y="3051423"/>
              <a:chExt cx="5737220" cy="809625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7108" y="3233737"/>
                <a:ext cx="3171825" cy="390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9253" y="3051423"/>
                <a:ext cx="2505075" cy="809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フローチャート: 処理 11"/>
            <p:cNvSpPr/>
            <p:nvPr/>
          </p:nvSpPr>
          <p:spPr>
            <a:xfrm>
              <a:off x="3351312" y="3233737"/>
              <a:ext cx="1436712" cy="390525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899592" y="20608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boundary condition:</a:t>
            </a:r>
            <a:endParaRPr kumimoji="1" lang="ja-JP" altLang="en-US" sz="20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766982" y="4002384"/>
            <a:ext cx="5901362" cy="2448272"/>
            <a:chOff x="1092481" y="4365104"/>
            <a:chExt cx="5901362" cy="2448272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463" y="4365104"/>
              <a:ext cx="2847975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493" y="5031853"/>
              <a:ext cx="5848350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481" y="5946601"/>
              <a:ext cx="5381625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下矢印 20"/>
          <p:cNvSpPr/>
          <p:nvPr/>
        </p:nvSpPr>
        <p:spPr>
          <a:xfrm>
            <a:off x="4511979" y="3456912"/>
            <a:ext cx="492069" cy="404136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60717" y="347431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constraint equations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40242" y="3429000"/>
            <a:ext cx="8928992" cy="3384376"/>
            <a:chOff x="107504" y="2492896"/>
            <a:chExt cx="8928992" cy="3384376"/>
          </a:xfrm>
        </p:grpSpPr>
        <p:sp>
          <p:nvSpPr>
            <p:cNvPr id="37" name="フローチャート: 処理 36"/>
            <p:cNvSpPr/>
            <p:nvPr/>
          </p:nvSpPr>
          <p:spPr>
            <a:xfrm>
              <a:off x="107504" y="2492896"/>
              <a:ext cx="8928992" cy="3384376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251520" y="2629498"/>
              <a:ext cx="8647271" cy="3103758"/>
              <a:chOff x="251520" y="2629498"/>
              <a:chExt cx="8647271" cy="3103758"/>
            </a:xfrm>
          </p:grpSpPr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3657" y="2629498"/>
                <a:ext cx="32766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3657" y="5066506"/>
                <a:ext cx="6172200" cy="666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1" name="グループ化 40"/>
              <p:cNvGrpSpPr/>
              <p:nvPr/>
            </p:nvGrpSpPr>
            <p:grpSpPr>
              <a:xfrm>
                <a:off x="1690560" y="3405785"/>
                <a:ext cx="7208231" cy="1333500"/>
                <a:chOff x="1129134" y="3429000"/>
                <a:chExt cx="7208231" cy="1333500"/>
              </a:xfrm>
            </p:grpSpPr>
            <p:pic>
              <p:nvPicPr>
                <p:cNvPr id="48" name="Picture 4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29134" y="3429000"/>
                  <a:ext cx="7153275" cy="133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1 つの角を丸めた四角形 48"/>
                <p:cNvSpPr/>
                <p:nvPr/>
              </p:nvSpPr>
              <p:spPr>
                <a:xfrm>
                  <a:off x="8160893" y="4520664"/>
                  <a:ext cx="176472" cy="204480"/>
                </a:xfrm>
                <a:prstGeom prst="round1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42" name="Picture 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072534"/>
                <a:ext cx="1133475" cy="333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42" y="5220363"/>
                <a:ext cx="1200150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10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795" y="2767610"/>
                <a:ext cx="828675" cy="333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右矢印 44"/>
              <p:cNvSpPr/>
              <p:nvPr/>
            </p:nvSpPr>
            <p:spPr>
              <a:xfrm>
                <a:off x="1921496" y="2815017"/>
                <a:ext cx="284383" cy="166688"/>
              </a:xfrm>
              <a:prstGeom prst="rightArrow">
                <a:avLst/>
              </a:prstGeom>
              <a:solidFill>
                <a:srgbClr val="04F02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右矢印 45"/>
              <p:cNvSpPr/>
              <p:nvPr/>
            </p:nvSpPr>
            <p:spPr>
              <a:xfrm>
                <a:off x="1907704" y="4126408"/>
                <a:ext cx="284383" cy="166688"/>
              </a:xfrm>
              <a:prstGeom prst="rightArrow">
                <a:avLst/>
              </a:prstGeom>
              <a:solidFill>
                <a:srgbClr val="04F02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右矢印 46"/>
              <p:cNvSpPr/>
              <p:nvPr/>
            </p:nvSpPr>
            <p:spPr>
              <a:xfrm>
                <a:off x="1964794" y="5337044"/>
                <a:ext cx="284383" cy="166688"/>
              </a:xfrm>
              <a:prstGeom prst="rightArrow">
                <a:avLst/>
              </a:prstGeom>
              <a:solidFill>
                <a:srgbClr val="04F02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3" name="グループ化 22"/>
          <p:cNvGrpSpPr/>
          <p:nvPr/>
        </p:nvGrpSpPr>
        <p:grpSpPr>
          <a:xfrm>
            <a:off x="1563846" y="1276400"/>
            <a:ext cx="6768752" cy="4403714"/>
            <a:chOff x="1619672" y="822807"/>
            <a:chExt cx="6768752" cy="4403714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619672" y="822807"/>
              <a:ext cx="6768752" cy="2708920"/>
              <a:chOff x="1511896" y="3610744"/>
              <a:chExt cx="6768752" cy="2708920"/>
            </a:xfrm>
          </p:grpSpPr>
          <p:sp>
            <p:nvSpPr>
              <p:cNvPr id="27" name="フローチャート: 処理 26"/>
              <p:cNvSpPr/>
              <p:nvPr/>
            </p:nvSpPr>
            <p:spPr>
              <a:xfrm>
                <a:off x="1511896" y="3610744"/>
                <a:ext cx="6768752" cy="2708920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8" name="グループ化 27"/>
              <p:cNvGrpSpPr/>
              <p:nvPr/>
            </p:nvGrpSpPr>
            <p:grpSpPr>
              <a:xfrm>
                <a:off x="3343225" y="5301208"/>
                <a:ext cx="4829175" cy="685800"/>
                <a:chOff x="2267744" y="2924944"/>
                <a:chExt cx="4829175" cy="685800"/>
              </a:xfrm>
            </p:grpSpPr>
            <p:pic>
              <p:nvPicPr>
                <p:cNvPr id="34" name="Picture 4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744" y="2924944"/>
                  <a:ext cx="4829175" cy="68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5" name="フローチャート: 処理 34"/>
                <p:cNvSpPr/>
                <p:nvPr/>
              </p:nvSpPr>
              <p:spPr>
                <a:xfrm>
                  <a:off x="2267744" y="2924944"/>
                  <a:ext cx="4829175" cy="685800"/>
                </a:xfrm>
                <a:prstGeom prst="flowChartProcess">
                  <a:avLst/>
                </a:prstGeom>
                <a:noFill/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" name="グループ化 28"/>
              <p:cNvGrpSpPr/>
              <p:nvPr/>
            </p:nvGrpSpPr>
            <p:grpSpPr>
              <a:xfrm>
                <a:off x="1623567" y="3933056"/>
                <a:ext cx="6553200" cy="773398"/>
                <a:chOff x="1504603" y="1700808"/>
                <a:chExt cx="6553200" cy="773398"/>
              </a:xfrm>
            </p:grpSpPr>
            <p:grpSp>
              <p:nvGrpSpPr>
                <p:cNvPr id="30" name="グループ化 29"/>
                <p:cNvGrpSpPr/>
                <p:nvPr/>
              </p:nvGrpSpPr>
              <p:grpSpPr>
                <a:xfrm>
                  <a:off x="1504603" y="1764023"/>
                  <a:ext cx="6553200" cy="638175"/>
                  <a:chOff x="1504603" y="1764023"/>
                  <a:chExt cx="6553200" cy="638175"/>
                </a:xfrm>
              </p:grpSpPr>
              <p:pic>
                <p:nvPicPr>
                  <p:cNvPr id="3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04603" y="1844986"/>
                    <a:ext cx="1238250" cy="476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42853" y="1764023"/>
                    <a:ext cx="5314950" cy="638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31" name="フローチャート: 処理 30"/>
                <p:cNvSpPr/>
                <p:nvPr/>
              </p:nvSpPr>
              <p:spPr>
                <a:xfrm>
                  <a:off x="1504603" y="1700808"/>
                  <a:ext cx="6553200" cy="773398"/>
                </a:xfrm>
                <a:prstGeom prst="flowChartProcess">
                  <a:avLst/>
                </a:prstGeom>
                <a:noFill/>
                <a:ln>
                  <a:solidFill>
                    <a:srgbClr val="2004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25" name="直線矢印コネクタ 24"/>
            <p:cNvCxnSpPr/>
            <p:nvPr/>
          </p:nvCxnSpPr>
          <p:spPr>
            <a:xfrm flipH="1">
              <a:off x="4147783" y="3199071"/>
              <a:ext cx="1216305" cy="20274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2496395" y="1918517"/>
              <a:ext cx="1527590" cy="23932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/>
          <p:cNvSpPr txBox="1"/>
          <p:nvPr/>
        </p:nvSpPr>
        <p:spPr>
          <a:xfrm>
            <a:off x="4283968" y="2452826"/>
            <a:ext cx="3874804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Notice: total derivative term !!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91064" cy="1371600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bondi</a:t>
            </a:r>
            <a:r>
              <a:rPr kumimoji="1" lang="en-US" altLang="ja-JP" dirty="0" smtClean="0"/>
              <a:t> mass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80433" y="2629739"/>
                <a:ext cx="7488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The Bondi mass is defined using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𝑢𝑢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3" y="2629739"/>
                <a:ext cx="74888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2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12" y="3284984"/>
            <a:ext cx="61626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899592" y="1772816"/>
            <a:ext cx="6924675" cy="576064"/>
            <a:chOff x="971600" y="1844824"/>
            <a:chExt cx="6924675" cy="57606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30541"/>
              <a:ext cx="69246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角丸四角形 3"/>
            <p:cNvSpPr/>
            <p:nvPr/>
          </p:nvSpPr>
          <p:spPr>
            <a:xfrm>
              <a:off x="971600" y="1844824"/>
              <a:ext cx="6924675" cy="576064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右矢印 5"/>
          <p:cNvSpPr/>
          <p:nvPr/>
        </p:nvSpPr>
        <p:spPr>
          <a:xfrm>
            <a:off x="1475656" y="5332039"/>
            <a:ext cx="432048" cy="432048"/>
          </a:xfrm>
          <a:prstGeom prst="rightArrow">
            <a:avLst/>
          </a:prstGeom>
          <a:solidFill>
            <a:srgbClr val="04F02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28951"/>
            <a:ext cx="48958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580112" y="4139788"/>
            <a:ext cx="224415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integration function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3707904" y="4077072"/>
            <a:ext cx="1151781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491880" y="41397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total derivative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5076403" y="4077072"/>
            <a:ext cx="9357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5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kumimoji="1" lang="en-US" altLang="ja-JP" dirty="0" err="1" smtClean="0"/>
              <a:t>bondi</a:t>
            </a:r>
            <a:r>
              <a:rPr kumimoji="1" lang="en-US" altLang="ja-JP" dirty="0" smtClean="0"/>
              <a:t> angular momentum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80433" y="2629739"/>
                <a:ext cx="7488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The Bondi angular momentum is defined using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𝑢𝐼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3" y="2629739"/>
                <a:ext cx="74888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2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899592" y="1772816"/>
            <a:ext cx="6924675" cy="576064"/>
            <a:chOff x="971600" y="1844824"/>
            <a:chExt cx="6924675" cy="57606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30541"/>
              <a:ext cx="69246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角丸四角形 7"/>
            <p:cNvSpPr/>
            <p:nvPr/>
          </p:nvSpPr>
          <p:spPr>
            <a:xfrm>
              <a:off x="971600" y="1844824"/>
              <a:ext cx="6924675" cy="576064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右矢印 8"/>
          <p:cNvSpPr/>
          <p:nvPr/>
        </p:nvSpPr>
        <p:spPr>
          <a:xfrm>
            <a:off x="1295871" y="5116015"/>
            <a:ext cx="432048" cy="432048"/>
          </a:xfrm>
          <a:prstGeom prst="rightArrow">
            <a:avLst/>
          </a:prstGeom>
          <a:solidFill>
            <a:srgbClr val="04F02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4088" y="4104854"/>
            <a:ext cx="224415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integration function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1" y="3206311"/>
            <a:ext cx="61626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91" y="4765245"/>
            <a:ext cx="54006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324849" y="5997188"/>
            <a:ext cx="129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Killing vector</a:t>
            </a:r>
            <a:r>
              <a:rPr lang="ja-JP" altLang="en-US" sz="1400" dirty="0"/>
              <a:t>：</a:t>
            </a:r>
            <a:endParaRPr kumimoji="1" lang="ja-JP" altLang="en-US" sz="1400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10" y="5997188"/>
            <a:ext cx="24193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5148064" y="5661248"/>
            <a:ext cx="1008112" cy="335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915816" y="4005064"/>
            <a:ext cx="1151781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699792" y="40677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total derivative</a:t>
            </a:r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4284315" y="4005064"/>
            <a:ext cx="13678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8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radiation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178351" y="1793319"/>
            <a:ext cx="3570113" cy="3549638"/>
            <a:chOff x="4530279" y="1937335"/>
            <a:chExt cx="3570113" cy="3549638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6012160" y="2060848"/>
              <a:ext cx="2088232" cy="2160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974" y="2348880"/>
              <a:ext cx="550205" cy="295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コネクタ 6"/>
            <p:cNvCxnSpPr/>
            <p:nvPr/>
          </p:nvCxnSpPr>
          <p:spPr>
            <a:xfrm flipH="1">
              <a:off x="5508104" y="2919515"/>
              <a:ext cx="1296144" cy="128763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863974" y="5117641"/>
                  <a:ext cx="9294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974" y="5117641"/>
                  <a:ext cx="92942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950" y="4742442"/>
              <a:ext cx="7429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0" y="4207154"/>
              <a:ext cx="68580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直線コネクタ 10"/>
            <p:cNvCxnSpPr/>
            <p:nvPr/>
          </p:nvCxnSpPr>
          <p:spPr>
            <a:xfrm flipH="1">
              <a:off x="6300192" y="3789040"/>
              <a:ext cx="1368152" cy="13681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フリーフォーム 11"/>
            <p:cNvSpPr/>
            <p:nvPr/>
          </p:nvSpPr>
          <p:spPr>
            <a:xfrm rot="20136764">
              <a:off x="6671741" y="3059535"/>
              <a:ext cx="576064" cy="251833"/>
            </a:xfrm>
            <a:custGeom>
              <a:avLst/>
              <a:gdLst>
                <a:gd name="connsiteX0" fmla="*/ 131631 w 1150533"/>
                <a:gd name="connsiteY0" fmla="*/ 812106 h 839791"/>
                <a:gd name="connsiteX1" fmla="*/ 40191 w 1150533"/>
                <a:gd name="connsiteY1" fmla="*/ 237340 h 839791"/>
                <a:gd name="connsiteX2" fmla="*/ 706396 w 1150533"/>
                <a:gd name="connsiteY2" fmla="*/ 838231 h 839791"/>
                <a:gd name="connsiteX3" fmla="*/ 366762 w 1150533"/>
                <a:gd name="connsiteY3" fmla="*/ 15271 h 839791"/>
                <a:gd name="connsiteX4" fmla="*/ 876213 w 1150533"/>
                <a:gd name="connsiteY4" fmla="*/ 289591 h 839791"/>
                <a:gd name="connsiteX5" fmla="*/ 1150533 w 1150533"/>
                <a:gd name="connsiteY5" fmla="*/ 119774 h 83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0533" h="839791">
                  <a:moveTo>
                    <a:pt x="131631" y="812106"/>
                  </a:moveTo>
                  <a:cubicBezTo>
                    <a:pt x="38014" y="522546"/>
                    <a:pt x="-55603" y="232986"/>
                    <a:pt x="40191" y="237340"/>
                  </a:cubicBezTo>
                  <a:cubicBezTo>
                    <a:pt x="135985" y="241694"/>
                    <a:pt x="651968" y="875242"/>
                    <a:pt x="706396" y="838231"/>
                  </a:cubicBezTo>
                  <a:cubicBezTo>
                    <a:pt x="760824" y="801220"/>
                    <a:pt x="338459" y="106711"/>
                    <a:pt x="366762" y="15271"/>
                  </a:cubicBezTo>
                  <a:cubicBezTo>
                    <a:pt x="395065" y="-76169"/>
                    <a:pt x="745585" y="272174"/>
                    <a:pt x="876213" y="289591"/>
                  </a:cubicBezTo>
                  <a:cubicBezTo>
                    <a:pt x="1006841" y="307008"/>
                    <a:pt x="1078687" y="213391"/>
                    <a:pt x="1150533" y="119774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 rot="20136764">
              <a:off x="6934824" y="3273645"/>
              <a:ext cx="576064" cy="251833"/>
            </a:xfrm>
            <a:custGeom>
              <a:avLst/>
              <a:gdLst>
                <a:gd name="connsiteX0" fmla="*/ 131631 w 1150533"/>
                <a:gd name="connsiteY0" fmla="*/ 812106 h 839791"/>
                <a:gd name="connsiteX1" fmla="*/ 40191 w 1150533"/>
                <a:gd name="connsiteY1" fmla="*/ 237340 h 839791"/>
                <a:gd name="connsiteX2" fmla="*/ 706396 w 1150533"/>
                <a:gd name="connsiteY2" fmla="*/ 838231 h 839791"/>
                <a:gd name="connsiteX3" fmla="*/ 366762 w 1150533"/>
                <a:gd name="connsiteY3" fmla="*/ 15271 h 839791"/>
                <a:gd name="connsiteX4" fmla="*/ 876213 w 1150533"/>
                <a:gd name="connsiteY4" fmla="*/ 289591 h 839791"/>
                <a:gd name="connsiteX5" fmla="*/ 1150533 w 1150533"/>
                <a:gd name="connsiteY5" fmla="*/ 119774 h 83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0533" h="839791">
                  <a:moveTo>
                    <a:pt x="131631" y="812106"/>
                  </a:moveTo>
                  <a:cubicBezTo>
                    <a:pt x="38014" y="522546"/>
                    <a:pt x="-55603" y="232986"/>
                    <a:pt x="40191" y="237340"/>
                  </a:cubicBezTo>
                  <a:cubicBezTo>
                    <a:pt x="135985" y="241694"/>
                    <a:pt x="651968" y="875242"/>
                    <a:pt x="706396" y="838231"/>
                  </a:cubicBezTo>
                  <a:cubicBezTo>
                    <a:pt x="760824" y="801220"/>
                    <a:pt x="338459" y="106711"/>
                    <a:pt x="366762" y="15271"/>
                  </a:cubicBezTo>
                  <a:cubicBezTo>
                    <a:pt x="395065" y="-76169"/>
                    <a:pt x="745585" y="272174"/>
                    <a:pt x="876213" y="289591"/>
                  </a:cubicBezTo>
                  <a:cubicBezTo>
                    <a:pt x="1006841" y="307008"/>
                    <a:pt x="1078687" y="213391"/>
                    <a:pt x="1150533" y="119774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 rot="20136764">
              <a:off x="7156645" y="3522018"/>
              <a:ext cx="576064" cy="251833"/>
            </a:xfrm>
            <a:custGeom>
              <a:avLst/>
              <a:gdLst>
                <a:gd name="connsiteX0" fmla="*/ 131631 w 1150533"/>
                <a:gd name="connsiteY0" fmla="*/ 812106 h 839791"/>
                <a:gd name="connsiteX1" fmla="*/ 40191 w 1150533"/>
                <a:gd name="connsiteY1" fmla="*/ 237340 h 839791"/>
                <a:gd name="connsiteX2" fmla="*/ 706396 w 1150533"/>
                <a:gd name="connsiteY2" fmla="*/ 838231 h 839791"/>
                <a:gd name="connsiteX3" fmla="*/ 366762 w 1150533"/>
                <a:gd name="connsiteY3" fmla="*/ 15271 h 839791"/>
                <a:gd name="connsiteX4" fmla="*/ 876213 w 1150533"/>
                <a:gd name="connsiteY4" fmla="*/ 289591 h 839791"/>
                <a:gd name="connsiteX5" fmla="*/ 1150533 w 1150533"/>
                <a:gd name="connsiteY5" fmla="*/ 119774 h 83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0533" h="839791">
                  <a:moveTo>
                    <a:pt x="131631" y="812106"/>
                  </a:moveTo>
                  <a:cubicBezTo>
                    <a:pt x="38014" y="522546"/>
                    <a:pt x="-55603" y="232986"/>
                    <a:pt x="40191" y="237340"/>
                  </a:cubicBezTo>
                  <a:cubicBezTo>
                    <a:pt x="135985" y="241694"/>
                    <a:pt x="651968" y="875242"/>
                    <a:pt x="706396" y="838231"/>
                  </a:cubicBezTo>
                  <a:cubicBezTo>
                    <a:pt x="760824" y="801220"/>
                    <a:pt x="338459" y="106711"/>
                    <a:pt x="366762" y="15271"/>
                  </a:cubicBezTo>
                  <a:cubicBezTo>
                    <a:pt x="395065" y="-76169"/>
                    <a:pt x="745585" y="272174"/>
                    <a:pt x="876213" y="289591"/>
                  </a:cubicBezTo>
                  <a:cubicBezTo>
                    <a:pt x="1006841" y="307008"/>
                    <a:pt x="1078687" y="213391"/>
                    <a:pt x="1150533" y="119774"/>
                  </a:cubicBezTo>
                </a:path>
              </a:pathLst>
            </a:custGeom>
            <a:noFill/>
            <a:ln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4530279" y="4139788"/>
                  <a:ext cx="1481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1" lang="el-GR" altLang="ja-JP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0279" y="4139788"/>
                  <a:ext cx="148188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テキスト ボックス 15"/>
            <p:cNvSpPr txBox="1"/>
            <p:nvPr/>
          </p:nvSpPr>
          <p:spPr>
            <a:xfrm rot="2763742">
              <a:off x="6484683" y="2834934"/>
              <a:ext cx="2164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gravitational waves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95535" y="1918427"/>
                <a:ext cx="55237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Bondi mass and angular momentum defined as the free functions on the initial surface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𝑢</m:t>
                    </m:r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1918427"/>
                <a:ext cx="5523755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214" t="-3448" r="-1987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1104825" y="3645024"/>
            <a:ext cx="3657600" cy="1038547"/>
            <a:chOff x="720809" y="3326557"/>
            <a:chExt cx="3657600" cy="1038547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09" y="3355454"/>
              <a:ext cx="365760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フローチャート: 処理 19"/>
            <p:cNvSpPr/>
            <p:nvPr/>
          </p:nvSpPr>
          <p:spPr>
            <a:xfrm>
              <a:off x="3635896" y="3326557"/>
              <a:ext cx="742513" cy="462483"/>
            </a:xfrm>
            <a:prstGeom prst="flowChartProcess">
              <a:avLst/>
            </a:prstGeom>
            <a:noFill/>
            <a:ln>
              <a:solidFill>
                <a:srgbClr val="2004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ローチャート: 処理 20"/>
            <p:cNvSpPr/>
            <p:nvPr/>
          </p:nvSpPr>
          <p:spPr>
            <a:xfrm>
              <a:off x="3469447" y="3861048"/>
              <a:ext cx="884443" cy="462483"/>
            </a:xfrm>
            <a:prstGeom prst="flowChartProcess">
              <a:avLst/>
            </a:prstGeom>
            <a:noFill/>
            <a:ln>
              <a:solidFill>
                <a:srgbClr val="04F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539552" y="28755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These quantities are radiated by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gravitational wave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6029" y="55430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</a:t>
            </a:r>
            <a:r>
              <a:rPr lang="en-US" altLang="ja-JP" dirty="0" smtClean="0"/>
              <a:t>e evolutions are determined </a:t>
            </a:r>
            <a:r>
              <a:rPr lang="en-US" altLang="ja-JP" b="1" dirty="0" smtClean="0"/>
              <a:t>by Einstein equations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446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1371600"/>
          </a:xfrm>
        </p:spPr>
        <p:txBody>
          <a:bodyPr/>
          <a:lstStyle/>
          <a:p>
            <a:r>
              <a:rPr kumimoji="1" lang="en-US" altLang="ja-JP" dirty="0" smtClean="0"/>
              <a:t>radiation formulae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776675" y="1754138"/>
            <a:ext cx="7582884" cy="666750"/>
            <a:chOff x="776675" y="1196752"/>
            <a:chExt cx="7582884" cy="6667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75" y="1196752"/>
              <a:ext cx="3400425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659" y="1196752"/>
              <a:ext cx="377190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39052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39552" y="365726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Einstein equations give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5" y="4886010"/>
            <a:ext cx="73628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39552" y="252425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under the boundary conditions</a:t>
            </a:r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89240"/>
            <a:ext cx="25146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05" y="4104960"/>
            <a:ext cx="45815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4355976" y="2708920"/>
            <a:ext cx="1296144" cy="1030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61600" y="2567960"/>
            <a:ext cx="24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gravitational wave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39552" y="4104960"/>
            <a:ext cx="8424936" cy="2564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5125" idx="2"/>
          </p:cNvCxnSpPr>
          <p:nvPr/>
        </p:nvCxnSpPr>
        <p:spPr>
          <a:xfrm>
            <a:off x="4283968" y="4886010"/>
            <a:ext cx="2290762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059832" y="5733256"/>
            <a:ext cx="5093183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385694" y="6453336"/>
            <a:ext cx="2290762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125444" y="4516514"/>
            <a:ext cx="183904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/>
              <a:t>energy of GW</a:t>
            </a:r>
            <a:endParaRPr kumimoji="1" lang="ja-JP" altLang="en-US" b="1" i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5776" y="6156012"/>
            <a:ext cx="315485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i="1" dirty="0" smtClean="0"/>
              <a:t>angular momentum</a:t>
            </a:r>
            <a:r>
              <a:rPr kumimoji="1" lang="en-US" altLang="ja-JP" b="1" i="1" dirty="0" smtClean="0"/>
              <a:t> of GW</a:t>
            </a:r>
            <a:endParaRPr kumimoji="1" lang="ja-JP" altLang="en-US" b="1" i="1" dirty="0"/>
          </a:p>
        </p:txBody>
      </p:sp>
      <p:cxnSp>
        <p:nvCxnSpPr>
          <p:cNvPr id="18" name="直線矢印コネクタ 17"/>
          <p:cNvCxnSpPr>
            <a:stCxn id="21" idx="0"/>
          </p:cNvCxnSpPr>
          <p:nvPr/>
        </p:nvCxnSpPr>
        <p:spPr>
          <a:xfrm flipV="1">
            <a:off x="4133206" y="5805264"/>
            <a:ext cx="798834" cy="35074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5" idx="1"/>
          </p:cNvCxnSpPr>
          <p:nvPr/>
        </p:nvCxnSpPr>
        <p:spPr>
          <a:xfrm flipH="1">
            <a:off x="6574730" y="4701180"/>
            <a:ext cx="550714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/>
          <a:lstStyle/>
          <a:p>
            <a:r>
              <a:rPr kumimoji="1" lang="en-US" altLang="ja-JP" dirty="0" smtClean="0"/>
              <a:t>asymptotic symmetry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1916832"/>
            <a:ext cx="669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Asymptotic symmetry is a </a:t>
            </a:r>
            <a:r>
              <a:rPr kumimoji="1" lang="en-US" altLang="ja-JP" sz="2400" b="1" i="1" u="sng" dirty="0" smtClean="0"/>
              <a:t>global symmetry</a:t>
            </a:r>
            <a:r>
              <a:rPr kumimoji="1" lang="en-US" altLang="ja-JP" sz="2400" dirty="0" smtClean="0"/>
              <a:t> of the asymptotically flat spacetime 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0502" y="322952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Asymptotic symmetry group is the transformations group which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4122946"/>
            <a:ext cx="8136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ja-JP" sz="2400" b="1" dirty="0" smtClean="0"/>
              <a:t> 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preserve the gauge conditions </a:t>
            </a:r>
            <a:r>
              <a:rPr kumimoji="1" lang="en-US" altLang="ja-JP" sz="2400" dirty="0" smtClean="0"/>
              <a:t>of Bondi coordinate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ja-JP" sz="2400" dirty="0" smtClean="0"/>
              <a:t>  do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not disturb the boundary conditions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05799"/>
            <a:ext cx="1927860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57" y="4817229"/>
            <a:ext cx="280416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74" y="4797152"/>
            <a:ext cx="245030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26" y="5733256"/>
            <a:ext cx="312420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5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generator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284747" y="1594123"/>
            <a:ext cx="5961124" cy="466725"/>
            <a:chOff x="1284747" y="1777921"/>
            <a:chExt cx="5961124" cy="46672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777921"/>
              <a:ext cx="3609975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284747" y="1780452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transformation</a:t>
              </a:r>
              <a:r>
                <a:rPr kumimoji="1" lang="ja-JP" altLang="en-US" sz="2400" dirty="0" smtClean="0"/>
                <a:t>：</a:t>
              </a:r>
              <a:endParaRPr kumimoji="1" lang="ja-JP" altLang="en-US" sz="24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897738" y="2420888"/>
            <a:ext cx="7222346" cy="1194386"/>
            <a:chOff x="897738" y="2586453"/>
            <a:chExt cx="7222346" cy="119438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166275"/>
              <a:ext cx="139065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295" y="2998356"/>
              <a:ext cx="4067175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角丸四角形 11"/>
            <p:cNvSpPr/>
            <p:nvPr/>
          </p:nvSpPr>
          <p:spPr>
            <a:xfrm>
              <a:off x="897738" y="2932712"/>
              <a:ext cx="7222346" cy="848127"/>
            </a:xfrm>
            <a:prstGeom prst="roundRect">
              <a:avLst/>
            </a:prstGeom>
            <a:solidFill>
              <a:srgbClr val="04F020">
                <a:alpha val="12000"/>
              </a:srgbClr>
            </a:solidFill>
            <a:ln>
              <a:solidFill>
                <a:srgbClr val="04F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97388" y="2586453"/>
              <a:ext cx="141149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generator</a:t>
              </a:r>
              <a:endParaRPr kumimoji="1" lang="ja-JP" altLang="en-US" sz="20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240357" y="4416524"/>
            <a:ext cx="3219450" cy="1028700"/>
            <a:chOff x="1240357" y="4416524"/>
            <a:chExt cx="3219450" cy="10287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870" y="4416524"/>
              <a:ext cx="11144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357" y="4797524"/>
              <a:ext cx="321945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86" y="4365104"/>
            <a:ext cx="2266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下矢印 18"/>
          <p:cNvSpPr/>
          <p:nvPr/>
        </p:nvSpPr>
        <p:spPr>
          <a:xfrm>
            <a:off x="4067944" y="2276872"/>
            <a:ext cx="526820" cy="288032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4067944" y="3789040"/>
            <a:ext cx="526820" cy="288032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27844" y="21955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gauge conditions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16016" y="3720481"/>
            <a:ext cx="239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boundary conditions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187624" y="5853750"/>
                <a:ext cx="2939751" cy="74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conformal group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𝑑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 </a:t>
                </a:r>
                <a:endParaRPr kumimoji="1" lang="en-US" altLang="ja-JP" dirty="0" smtClean="0"/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  </a:t>
                </a:r>
                <a:r>
                  <a:rPr kumimoji="1" lang="en-US" altLang="ja-JP" dirty="0" smtClean="0"/>
                  <a:t>=</a:t>
                </a:r>
                <a:r>
                  <a:rPr kumimoji="1" lang="en-US" altLang="ja-JP" b="1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/>
                      </a:rPr>
                      <m:t>𝑺𝑶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(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𝟏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,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𝒅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−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𝟏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853750"/>
                <a:ext cx="2939751" cy="743602"/>
              </a:xfrm>
              <a:prstGeom prst="rect">
                <a:avLst/>
              </a:prstGeom>
              <a:blipFill rotWithShape="1">
                <a:blip r:embed="rId9"/>
                <a:stretch>
                  <a:fillRect l="-1867" t="-3279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176647" y="5741093"/>
                <a:ext cx="2943512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the harmonic function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𝑙</m:t>
                    </m:r>
                    <m:r>
                      <a:rPr kumimoji="1"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or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𝑙</m:t>
                    </m:r>
                    <m:r>
                      <a:rPr kumimoji="1" lang="en-US" altLang="ja-JP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𝑑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r>
                  <a:rPr lang="en-US" altLang="ja-JP" dirty="0" smtClean="0"/>
                  <a:t> = </a:t>
                </a:r>
                <a:r>
                  <a:rPr lang="en-US" altLang="ja-JP" b="1" dirty="0" smtClean="0"/>
                  <a:t>translation group</a:t>
                </a:r>
                <a:endParaRPr kumimoji="1" lang="ja-JP" altLang="en-US" b="1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47" y="5741093"/>
                <a:ext cx="2943512" cy="928267"/>
              </a:xfrm>
              <a:prstGeom prst="rect">
                <a:avLst/>
              </a:prstGeom>
              <a:blipFill rotWithShape="1">
                <a:blip r:embed="rId10"/>
                <a:stretch>
                  <a:fillRect l="-1656" t="-3289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5838964" y="5121374"/>
            <a:ext cx="161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only in d&gt;4</a:t>
            </a:r>
            <a:endParaRPr kumimoji="1" lang="ja-JP" alt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897738" y="4293096"/>
            <a:ext cx="7222346" cy="1296144"/>
          </a:xfrm>
          <a:prstGeom prst="roundRect">
            <a:avLst/>
          </a:prstGeom>
          <a:solidFill>
            <a:srgbClr val="00B0F0">
              <a:alpha val="8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2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1491559" y="3518898"/>
            <a:ext cx="6994990" cy="1405501"/>
            <a:chOff x="462712" y="4203179"/>
            <a:chExt cx="8229404" cy="165353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12" y="4365104"/>
              <a:ext cx="2124075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40" y="5157192"/>
              <a:ext cx="1990725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662" y="4203179"/>
              <a:ext cx="3933825" cy="857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541" y="5085184"/>
              <a:ext cx="6124575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791200" cy="1371600"/>
          </a:xfrm>
        </p:spPr>
        <p:txBody>
          <a:bodyPr/>
          <a:lstStyle/>
          <a:p>
            <a:r>
              <a:rPr kumimoji="1" lang="en-US" altLang="ja-JP" dirty="0" err="1" smtClean="0"/>
              <a:t>poincare</a:t>
            </a:r>
            <a:r>
              <a:rPr kumimoji="1" lang="en-US" altLang="ja-JP" dirty="0" smtClean="0"/>
              <a:t> group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85313" y="1568986"/>
                <a:ext cx="7302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i="1" dirty="0" smtClean="0"/>
                  <a:t>The asymptotic symmetry group </a:t>
                </a:r>
                <a:r>
                  <a:rPr kumimoji="1" lang="en-US" altLang="ja-JP" sz="2000" dirty="0" smtClean="0"/>
                  <a:t>is the semi-direct group of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𝑺𝑶</m:t>
                    </m:r>
                    <m:d>
                      <m:d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kumimoji="1" lang="ja-JP" alt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(Lorentz group) </a:t>
                </a:r>
                <a:r>
                  <a:rPr kumimoji="1" lang="en-US" altLang="ja-JP" sz="2000" dirty="0" smtClean="0"/>
                  <a:t>and </a:t>
                </a:r>
                <a:r>
                  <a:rPr kumimoji="1" lang="en-US" altLang="ja-JP" sz="2000" b="1" i="1" dirty="0" smtClean="0">
                    <a:solidFill>
                      <a:srgbClr val="0070C0"/>
                    </a:solidFill>
                  </a:rPr>
                  <a:t>translation group</a:t>
                </a:r>
                <a:endParaRPr kumimoji="1" lang="ja-JP" altLang="en-US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13" y="1568986"/>
                <a:ext cx="7302038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835" t="-3419" b="-145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970741" y="2348880"/>
            <a:ext cx="363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= </a:t>
            </a:r>
            <a:r>
              <a:rPr kumimoji="1" lang="en-US" altLang="ja-JP" sz="2800" b="1" i="1" dirty="0" smtClean="0"/>
              <a:t>Poincare group</a:t>
            </a:r>
            <a:endParaRPr kumimoji="1" lang="ja-JP" altLang="en-US" sz="28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3009146"/>
            <a:ext cx="7398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Actually, Bondi mass and angular momentum are transformed </a:t>
            </a:r>
          </a:p>
          <a:p>
            <a:r>
              <a:rPr lang="en-US" altLang="ja-JP" sz="2000" dirty="0" err="1" smtClean="0"/>
              <a:t>covariantly</a:t>
            </a:r>
            <a:r>
              <a:rPr lang="en-US" altLang="ja-JP" sz="2000" dirty="0" smtClean="0"/>
              <a:t> under </a:t>
            </a:r>
            <a:r>
              <a:rPr lang="en-US" altLang="ja-JP" sz="2000" b="1" dirty="0" smtClean="0">
                <a:solidFill>
                  <a:srgbClr val="00CC00"/>
                </a:solidFill>
              </a:rPr>
              <a:t>the Poincare group</a:t>
            </a:r>
            <a:endParaRPr kumimoji="1" lang="ja-JP" altLang="en-US" sz="2000" b="1" dirty="0">
              <a:solidFill>
                <a:srgbClr val="00CC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388241" y="4847969"/>
            <a:ext cx="2378400" cy="1971978"/>
            <a:chOff x="6156176" y="1766737"/>
            <a:chExt cx="2378400" cy="1971978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6804248" y="1866650"/>
              <a:ext cx="1429756" cy="1391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184" y="2548519"/>
              <a:ext cx="550205" cy="295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2182869"/>
              <a:ext cx="9429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直線コネクタ 14"/>
            <p:cNvCxnSpPr/>
            <p:nvPr/>
          </p:nvCxnSpPr>
          <p:spPr>
            <a:xfrm flipH="1">
              <a:off x="6778478" y="2781628"/>
              <a:ext cx="936104" cy="9532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6156176" y="2170528"/>
              <a:ext cx="936104" cy="9532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 flipV="1">
              <a:off x="7092280" y="1903452"/>
              <a:ext cx="406217" cy="3937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7246530" y="1766737"/>
                  <a:ext cx="763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/</m:t>
                        </m:r>
                        <m:r>
                          <a:rPr kumimoji="1" lang="ja-JP" altLang="en-US" b="0" i="1" smtClean="0">
                            <a:latin typeface="Cambria Math"/>
                          </a:rPr>
                          <m:t>𝜕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530" y="1766737"/>
                  <a:ext cx="76379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右矢印 18"/>
            <p:cNvSpPr/>
            <p:nvPr/>
          </p:nvSpPr>
          <p:spPr>
            <a:xfrm rot="13543976">
              <a:off x="6121662" y="3358628"/>
              <a:ext cx="504056" cy="256117"/>
            </a:xfrm>
            <a:prstGeom prst="right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18878013">
              <a:off x="6388196" y="2715444"/>
              <a:ext cx="1152128" cy="33855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translation</a:t>
              </a:r>
              <a:endParaRPr kumimoji="1" lang="ja-JP" altLang="en-US" sz="1600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899592" y="5241974"/>
            <a:ext cx="5140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 null infinity the spacetime is </a:t>
            </a:r>
            <a:r>
              <a:rPr lang="en-US" altLang="ja-JP" b="1" i="1" dirty="0" smtClean="0"/>
              <a:t>dynamical. </a:t>
            </a:r>
          </a:p>
          <a:p>
            <a:r>
              <a:rPr kumimoji="1" lang="en-US" altLang="ja-JP" dirty="0" smtClean="0"/>
              <a:t>During translations, energy and momentum are </a:t>
            </a:r>
            <a:r>
              <a:rPr kumimoji="1" lang="en-US" altLang="ja-JP" b="1" i="1" u="sng" dirty="0" smtClean="0">
                <a:solidFill>
                  <a:srgbClr val="FF0066"/>
                </a:solidFill>
              </a:rPr>
              <a:t>radiated by gravitational waves</a:t>
            </a:r>
            <a:endParaRPr kumimoji="1" lang="ja-JP" altLang="en-US" b="1" i="1" u="sng" dirty="0">
              <a:solidFill>
                <a:srgbClr val="FF0066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531873" y="4149080"/>
            <a:ext cx="2987040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547664" y="4797152"/>
            <a:ext cx="4790472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4997226" y="4221088"/>
            <a:ext cx="1590998" cy="1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6653410" y="4869160"/>
            <a:ext cx="1789088" cy="1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/>
          <a:lstStyle/>
          <a:p>
            <a:r>
              <a:rPr kumimoji="1" lang="en-US" altLang="ja-JP" dirty="0" smtClean="0"/>
              <a:t>subtle in 4-dimensions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7728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four dimensions, we cannot extract translation group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897738" y="2420888"/>
            <a:ext cx="7222346" cy="1194386"/>
            <a:chOff x="897738" y="2586453"/>
            <a:chExt cx="7222346" cy="119438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166275"/>
              <a:ext cx="139065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295" y="2998356"/>
              <a:ext cx="4067175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角丸四角形 6"/>
            <p:cNvSpPr/>
            <p:nvPr/>
          </p:nvSpPr>
          <p:spPr>
            <a:xfrm>
              <a:off x="897738" y="2932712"/>
              <a:ext cx="7222346" cy="848127"/>
            </a:xfrm>
            <a:prstGeom prst="roundRect">
              <a:avLst/>
            </a:prstGeom>
            <a:solidFill>
              <a:srgbClr val="04F020">
                <a:alpha val="12000"/>
              </a:srgbClr>
            </a:solidFill>
            <a:ln>
              <a:solidFill>
                <a:srgbClr val="04F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97388" y="2586453"/>
              <a:ext cx="141149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generator</a:t>
              </a:r>
              <a:endParaRPr kumimoji="1" lang="ja-JP" altLang="en-US" sz="2000" dirty="0"/>
            </a:p>
          </p:txBody>
        </p:sp>
      </p:grpSp>
      <p:sp>
        <p:nvSpPr>
          <p:cNvPr id="9" name="下矢印 8"/>
          <p:cNvSpPr/>
          <p:nvPr/>
        </p:nvSpPr>
        <p:spPr>
          <a:xfrm>
            <a:off x="4067944" y="3789040"/>
            <a:ext cx="526820" cy="288032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3720481"/>
            <a:ext cx="239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boundary conditions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272209" y="5781742"/>
                <a:ext cx="2939751" cy="762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conformal group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 smtClean="0"/>
                  <a:t> </a:t>
                </a:r>
                <a:endParaRPr kumimoji="1" lang="en-US" altLang="ja-JP" dirty="0" smtClean="0"/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  </a:t>
                </a:r>
                <a:r>
                  <a:rPr kumimoji="1" lang="en-US" altLang="ja-JP" dirty="0" smtClean="0"/>
                  <a:t>=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𝑆𝑂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(1,3)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09" y="5781742"/>
                <a:ext cx="2939751" cy="762325"/>
              </a:xfrm>
              <a:prstGeom prst="rect">
                <a:avLst/>
              </a:prstGeom>
              <a:blipFill rotWithShape="1">
                <a:blip r:embed="rId5"/>
                <a:stretch>
                  <a:fillRect l="-1867" t="-3968" b="-7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1240357" y="4416524"/>
            <a:ext cx="3219450" cy="1028700"/>
            <a:chOff x="1240357" y="4416524"/>
            <a:chExt cx="3219450" cy="10287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870" y="4416524"/>
              <a:ext cx="11144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357" y="4797524"/>
              <a:ext cx="3219450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角丸四角形 11"/>
          <p:cNvSpPr/>
          <p:nvPr/>
        </p:nvSpPr>
        <p:spPr>
          <a:xfrm>
            <a:off x="897738" y="4293096"/>
            <a:ext cx="7222346" cy="1296144"/>
          </a:xfrm>
          <a:prstGeom prst="roundRect">
            <a:avLst/>
          </a:prstGeom>
          <a:solidFill>
            <a:srgbClr val="00B0F0">
              <a:alpha val="8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440882" y="4618002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ther</a:t>
                </a:r>
                <a:r>
                  <a:rPr lang="en-US" altLang="ja-JP" dirty="0" smtClean="0"/>
                  <a:t>e are no conditions 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𝑓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882" y="4618002"/>
                <a:ext cx="2016224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2727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148064" y="5723964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i="1" dirty="0" smtClean="0"/>
                  <a:t>arbitrary function </a:t>
                </a:r>
                <a:r>
                  <a:rPr kumimoji="1" lang="en-US" altLang="ja-JP" dirty="0" smtClean="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 </a:t>
                </a:r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723964"/>
                <a:ext cx="309634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57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5076056" y="6021288"/>
            <a:ext cx="3073580" cy="38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infinite degree of freedom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36096" y="6372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supertranslation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1749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427168" cy="2883767"/>
          </a:xfrm>
        </p:spPr>
        <p:txBody>
          <a:bodyPr/>
          <a:lstStyle/>
          <a:p>
            <a:r>
              <a:rPr lang="en-US" altLang="ja-JP" sz="5400" i="1" u="sng" dirty="0" smtClean="0"/>
              <a:t>1. introduction</a:t>
            </a:r>
            <a:endParaRPr kumimoji="1" lang="ja-JP" altLang="en-US" sz="4400" i="1" u="sng" dirty="0"/>
          </a:p>
        </p:txBody>
      </p:sp>
      <p:pic>
        <p:nvPicPr>
          <p:cNvPr id="1028" name="Picture 4" descr="http://www.npl.washington.edu/AV/AV117MicroBlack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1818026" cy="14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chnologyreview.com/blog/arxiv/files/38244/Black-hole-catalogu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1434"/>
            <a:ext cx="31858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supertranslation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170080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Asymptotic sy</a:t>
            </a:r>
            <a:r>
              <a:rPr lang="en-US" altLang="ja-JP" sz="2400" dirty="0"/>
              <a:t>m</a:t>
            </a:r>
            <a:r>
              <a:rPr kumimoji="1" lang="en-US" altLang="ja-JP" sz="2400" dirty="0" smtClean="0"/>
              <a:t>metry group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835696" y="2279409"/>
                <a:ext cx="540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Lorentz group  </a:t>
                </a:r>
                <a14:m>
                  <m:oMath xmlns:m="http://schemas.openxmlformats.org/officeDocument/2006/math">
                    <m:r>
                      <a:rPr kumimoji="1" lang="en-US" altLang="ja-JP" sz="3200" i="1" smtClean="0">
                        <a:latin typeface="Cambria Math"/>
                        <a:ea typeface="Cambria Math"/>
                      </a:rPr>
                      <m:t>⋉</m:t>
                    </m:r>
                  </m:oMath>
                </a14:m>
                <a:r>
                  <a:rPr kumimoji="1" lang="ja-JP" altLang="en-US" sz="3200" dirty="0" smtClean="0"/>
                  <a:t>  </a:t>
                </a:r>
                <a:r>
                  <a:rPr kumimoji="1" lang="en-US" altLang="ja-JP" sz="2400" b="1" dirty="0" smtClean="0">
                    <a:solidFill>
                      <a:srgbClr val="0070C0"/>
                    </a:solidFill>
                  </a:rPr>
                  <a:t>supertranslation</a:t>
                </a:r>
                <a:endParaRPr kumimoji="1" lang="ja-JP" alt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279409"/>
                <a:ext cx="54006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693" r="-226" b="-19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832140" y="1910077"/>
            <a:ext cx="2808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infinite dimensions group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3039343"/>
            <a:ext cx="56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under supertranslation</a:t>
            </a:r>
            <a:endParaRPr kumimoji="1" lang="ja-JP" altLang="en-US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0" y="3798332"/>
            <a:ext cx="803072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7316690" y="3829732"/>
            <a:ext cx="136788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0188" y="47090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contribution of supertranslation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5294" y="32129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radiation by gravitational waves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3432" y="3829732"/>
            <a:ext cx="1654050" cy="7200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5078340"/>
            <a:ext cx="2196244" cy="37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This is because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75656" y="566610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gravitational waves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763688" y="6093296"/>
                <a:ext cx="221220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𝑂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(1/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−2/2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093296"/>
                <a:ext cx="2212209" cy="5393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右矢印 16"/>
          <p:cNvSpPr/>
          <p:nvPr/>
        </p:nvSpPr>
        <p:spPr>
          <a:xfrm>
            <a:off x="4680011" y="6003280"/>
            <a:ext cx="648072" cy="288032"/>
          </a:xfrm>
          <a:prstGeom prst="leftRightArrow">
            <a:avLst/>
          </a:prstGeom>
          <a:solidFill>
            <a:srgbClr val="04F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17322" y="565261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(super)translation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363702" y="6058037"/>
                <a:ext cx="13875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𝑂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(1/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𝑟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702" y="6058037"/>
                <a:ext cx="138755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4644008" y="5589240"/>
            <a:ext cx="90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4-dim</a:t>
            </a:r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755576" y="4509120"/>
            <a:ext cx="4248471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short summary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9328" y="1700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ja-JP" sz="2400" dirty="0" smtClean="0"/>
              <a:t> determined the boundary conditions at null infinity</a:t>
            </a:r>
            <a:endParaRPr lang="en-US" altLang="ja-JP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ja-JP" sz="2400" dirty="0" smtClean="0"/>
              <a:t> derived the radiation formulae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clarified the asymptotic symmetry and difference 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      between in four and higher dimensions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1336" y="557016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this analysis, we obtained the general radiated metric in d dimensions. This is useful to classify the spacetime.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7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3632448"/>
          </a:xfrm>
        </p:spPr>
        <p:txBody>
          <a:bodyPr/>
          <a:lstStyle/>
          <a:p>
            <a:r>
              <a:rPr kumimoji="1" lang="en-US" altLang="ja-JP" sz="5400" dirty="0" smtClean="0"/>
              <a:t>3. classification</a:t>
            </a:r>
            <a:endParaRPr kumimoji="1" lang="ja-JP" altLang="en-US" sz="5400" dirty="0"/>
          </a:p>
        </p:txBody>
      </p:sp>
      <p:pic>
        <p:nvPicPr>
          <p:cNvPr id="4098" name="Picture 2" descr="http://upload.wikimedia.org/wikipedia/commons/4/41/Petr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65307"/>
            <a:ext cx="16573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thegrindstone.com/files/2011/05/monkey_peeler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429309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kumimoji="1" lang="en-US" altLang="ja-JP" dirty="0" smtClean="0"/>
              <a:t>classification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0805" y="167766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How can we classify general spacetimes?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664" y="2780928"/>
            <a:ext cx="8141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smtClean="0"/>
              <a:t> Algebraically classification = </a:t>
            </a:r>
            <a:r>
              <a:rPr kumimoji="1" lang="en-US" altLang="ja-JP" sz="2400" b="1" i="1" dirty="0" smtClean="0">
                <a:solidFill>
                  <a:srgbClr val="FF0000"/>
                </a:solidFill>
              </a:rPr>
              <a:t>Petrov classification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ja-JP" sz="2400" dirty="0"/>
          </a:p>
          <a:p>
            <a:pPr marL="342900" indent="-342900">
              <a:buFont typeface="Wingdings" pitchFamily="2" charset="2"/>
              <a:buChar char="Ø"/>
            </a:pPr>
            <a:endParaRPr kumimoji="1" lang="en-US" altLang="ja-JP" sz="2400" dirty="0" smtClean="0"/>
          </a:p>
          <a:p>
            <a:endParaRPr lang="en-US" altLang="ja-JP" sz="2400" dirty="0"/>
          </a:p>
          <a:p>
            <a:pPr marL="342900" indent="-342900">
              <a:buFont typeface="Wingdings" pitchFamily="2" charset="2"/>
              <a:buChar char="Ø"/>
            </a:pPr>
            <a:endParaRPr kumimoji="1" lang="en-US" altLang="ja-JP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/>
              <a:t> Asymptotic </a:t>
            </a:r>
            <a:r>
              <a:rPr lang="en-US" altLang="ja-JP" sz="2400" dirty="0" smtClean="0"/>
              <a:t>behavior </a:t>
            </a:r>
            <a:r>
              <a:rPr lang="en-US" altLang="ja-JP" sz="2400" dirty="0" smtClean="0"/>
              <a:t>Classification = </a:t>
            </a:r>
            <a:r>
              <a:rPr lang="en-US" altLang="ja-JP" sz="2400" b="1" i="1" dirty="0" smtClean="0">
                <a:solidFill>
                  <a:srgbClr val="0070C0"/>
                </a:solidFill>
              </a:rPr>
              <a:t>Peeling property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34881" y="3305779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decompose Weyl tensor into 5 complex scalars</a:t>
            </a:r>
            <a:endParaRPr kumimoji="1" lang="ja-JP" altLang="en-US" sz="2000" dirty="0"/>
          </a:p>
        </p:txBody>
      </p:sp>
      <p:pic>
        <p:nvPicPr>
          <p:cNvPr id="6" name="Picture 2" descr="http://upload.wikimedia.org/wikipedia/commons/4/41/Petr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46" y="3321589"/>
            <a:ext cx="1234094" cy="12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835696" y="37890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typeD</a:t>
            </a:r>
            <a:r>
              <a:rPr kumimoji="1" lang="en-US" altLang="ja-JP" dirty="0" smtClean="0"/>
              <a:t> contains all black holes solutions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ja-JP" dirty="0"/>
              <a:t> </a:t>
            </a:r>
            <a:r>
              <a:rPr lang="en-US" altLang="ja-JP" dirty="0" smtClean="0"/>
              <a:t>perturbation equations are decouple</a:t>
            </a:r>
            <a:endParaRPr kumimoji="1" lang="ja-JP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81" y="5089252"/>
            <a:ext cx="6600825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71021" y="2204864"/>
            <a:ext cx="300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four dimensions: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44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petrov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peeling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640" y="177281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 four dimensional asymptotically flat spacetimes, </a:t>
            </a:r>
            <a:r>
              <a:rPr lang="en-US" altLang="ja-JP" sz="2000" dirty="0" smtClean="0"/>
              <a:t>two classifications are identical</a:t>
            </a:r>
            <a:endParaRPr kumimoji="1" lang="en-US" altLang="ja-JP" sz="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7094" y="2708919"/>
            <a:ext cx="723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Petrov classification</a:t>
            </a:r>
            <a:r>
              <a:rPr kumimoji="1" lang="en-US" altLang="ja-JP" sz="2400" dirty="0" smtClean="0"/>
              <a:t>     </a:t>
            </a:r>
            <a:r>
              <a:rPr kumimoji="1" lang="en-US" altLang="ja-JP" sz="3200" dirty="0" smtClean="0"/>
              <a:t>=  </a:t>
            </a:r>
            <a:r>
              <a:rPr kumimoji="1" lang="en-US" altLang="ja-JP" sz="3200" dirty="0" smtClean="0"/>
              <a:t> 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peeling 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property 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15616" y="3340340"/>
            <a:ext cx="7704360" cy="1305436"/>
            <a:chOff x="910027" y="4509120"/>
            <a:chExt cx="7704360" cy="130543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27" y="4509120"/>
              <a:ext cx="7704360" cy="1250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2339752" y="5373216"/>
              <a:ext cx="5112568" cy="441340"/>
              <a:chOff x="2339752" y="2996952"/>
              <a:chExt cx="5112568" cy="441340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2411760" y="2996952"/>
                <a:ext cx="648072" cy="0"/>
              </a:xfrm>
              <a:prstGeom prst="line">
                <a:avLst/>
              </a:prstGeom>
              <a:ln w="25400">
                <a:solidFill>
                  <a:srgbClr val="03F1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3779912" y="2996952"/>
                <a:ext cx="648072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5148064" y="2996952"/>
                <a:ext cx="648072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6480212" y="2996952"/>
                <a:ext cx="64807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2339752" y="306896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type N</a:t>
                </a:r>
                <a:endParaRPr kumimoji="1" lang="ja-JP" altLang="en-US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3707904" y="306896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/>
                  <a:t>typeⅢ</a:t>
                </a:r>
                <a:endParaRPr kumimoji="1" lang="ja-JP" altLang="en-US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004048" y="30689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type </a:t>
                </a:r>
                <a:r>
                  <a:rPr kumimoji="1" lang="en-US" altLang="ja-JP" dirty="0" err="1" smtClean="0"/>
                  <a:t>Ⅱ,D</a:t>
                </a:r>
                <a:endParaRPr kumimoji="1" lang="ja-JP" altLang="en-US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6444208" y="306896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type Ⅰ</a:t>
                </a:r>
                <a:endParaRPr kumimoji="1" lang="ja-JP" altLang="en-US" dirty="0"/>
              </a:p>
            </p:txBody>
          </p:sp>
        </p:grpSp>
      </p:grpSp>
      <p:pic>
        <p:nvPicPr>
          <p:cNvPr id="16" name="Picture 2" descr="http://upload.wikimedia.org/wikipedia/commons/4/41/Petr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52168"/>
            <a:ext cx="16573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504119" y="5257443"/>
            <a:ext cx="634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</a:t>
            </a:r>
            <a:r>
              <a:rPr kumimoji="1" lang="en-US" altLang="ja-JP" sz="2000" dirty="0" smtClean="0"/>
              <a:t>etrov classification is very useful fo</a:t>
            </a:r>
            <a:r>
              <a:rPr lang="en-US" altLang="ja-JP" sz="2000" dirty="0" smtClean="0"/>
              <a:t>r constructing new solutions and investigating dynamics of the solutions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568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" y="152718"/>
            <a:ext cx="8435280" cy="1371600"/>
          </a:xfrm>
        </p:spPr>
        <p:txBody>
          <a:bodyPr/>
          <a:lstStyle/>
          <a:p>
            <a:r>
              <a:rPr kumimoji="1" lang="en-US" altLang="ja-JP" dirty="0" err="1" smtClean="0"/>
              <a:t>petrov</a:t>
            </a:r>
            <a:r>
              <a:rPr kumimoji="1" lang="en-US" altLang="ja-JP" dirty="0" smtClean="0"/>
              <a:t> in higher dimensions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98884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Petrov classification</a:t>
            </a:r>
            <a:r>
              <a:rPr kumimoji="1" lang="en-US" altLang="ja-JP" sz="2000" dirty="0" smtClean="0"/>
              <a:t> is extended to higher dimensions 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23190" y="2631653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Weyl tensor is decomposed into some scalar functions and</a:t>
            </a:r>
          </a:p>
          <a:p>
            <a:r>
              <a:rPr lang="en-US" altLang="ja-JP" sz="2000" dirty="0" smtClean="0"/>
              <a:t>spacetime is classified by non vanishing Weyl scalars</a:t>
            </a:r>
            <a:endParaRPr kumimoji="1" lang="ja-JP" altLang="en-US" sz="20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705285" y="3705072"/>
            <a:ext cx="2361376" cy="1480810"/>
            <a:chOff x="1058496" y="5332566"/>
            <a:chExt cx="2361376" cy="148081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058496" y="5332566"/>
              <a:ext cx="2361376" cy="1480810"/>
              <a:chOff x="626448" y="5197842"/>
              <a:chExt cx="2361376" cy="1480810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626448" y="5197842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Ⅰ</a:t>
                </a:r>
                <a:endParaRPr kumimoji="1" lang="ja-JP" altLang="en-US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567939" y="5219908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Ⅱ</a:t>
                </a:r>
                <a:endParaRPr kumimoji="1" lang="ja-JP" altLang="en-US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2529927" y="5220519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Ⅲ</a:t>
                </a:r>
                <a:endParaRPr kumimoji="1" lang="ja-JP" altLang="en-US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567939" y="5733256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D</a:t>
                </a:r>
                <a:endParaRPr kumimoji="1" lang="ja-JP" altLang="en-US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556205" y="5754129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2556205" y="6309320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O</a:t>
                </a:r>
                <a:endParaRPr kumimoji="1" lang="ja-JP" altLang="en-US" dirty="0"/>
              </a:p>
            </p:txBody>
          </p:sp>
        </p:grpSp>
        <p:cxnSp>
          <p:nvCxnSpPr>
            <p:cNvPr id="7" name="直線矢印コネクタ 6"/>
            <p:cNvCxnSpPr>
              <a:stCxn id="13" idx="3"/>
            </p:cNvCxnSpPr>
            <p:nvPr/>
          </p:nvCxnSpPr>
          <p:spPr>
            <a:xfrm>
              <a:off x="1490115" y="5517232"/>
              <a:ext cx="345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2546389" y="5517232"/>
              <a:ext cx="345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1490115" y="5654218"/>
              <a:ext cx="345581" cy="234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2545957" y="6052646"/>
              <a:ext cx="345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2555776" y="6237312"/>
              <a:ext cx="345581" cy="234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2545956" y="5607257"/>
              <a:ext cx="345581" cy="234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2489649" y="3744697"/>
            <a:ext cx="5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71862" y="364286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c.f. 4-dim</a:t>
            </a:r>
            <a:endParaRPr kumimoji="1" lang="ja-JP" altLang="en-US" sz="1600" dirty="0"/>
          </a:p>
        </p:txBody>
      </p:sp>
      <p:pic>
        <p:nvPicPr>
          <p:cNvPr id="21" name="Picture 2" descr="http://upload.wikimedia.org/wikipedia/commons/4/41/Petr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59" y="4104375"/>
            <a:ext cx="828675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611560" y="566124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Type G (general) has </a:t>
            </a:r>
            <a:r>
              <a:rPr lang="en-US" altLang="ja-JP" sz="2000" b="1" i="1" u="sng" dirty="0" smtClean="0"/>
              <a:t>no WAND( principal null direction in 4-dim )</a:t>
            </a:r>
            <a:endParaRPr kumimoji="1" lang="ja-JP" altLang="en-U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5177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kumimoji="1" lang="en-US" altLang="ja-JP" dirty="0" smtClean="0"/>
              <a:t>difficulty in </a:t>
            </a:r>
            <a:r>
              <a:rPr kumimoji="1" lang="en-US" altLang="ja-JP" dirty="0" err="1" smtClean="0"/>
              <a:t>petrov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809333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Petrov classification is not so useful as in 4 dimensions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249289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ja-JP" sz="2000" dirty="0" smtClean="0"/>
              <a:t> cannot solve Einstein equations of type 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endParaRPr lang="en-US" altLang="ja-JP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endParaRPr kumimoji="1" lang="en-US" altLang="ja-JP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endParaRPr lang="en-US" altLang="ja-JP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endParaRPr lang="en-US" altLang="ja-JP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perturbation equations are not decouple in general </a:t>
            </a:r>
            <a:endParaRPr lang="en-US" altLang="ja-JP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299695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dirty="0" smtClean="0"/>
              <a:t> Goldberg-Sachs theorem does not hold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81226" y="357301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ull geodesic has non vanishing shears and cannot be used as coordinate as in four dimensions.  </a:t>
            </a:r>
          </a:p>
          <a:p>
            <a:r>
              <a:rPr lang="en-US" altLang="ja-JP" dirty="0" smtClean="0"/>
              <a:t>As a result Einstein equations become </a:t>
            </a:r>
            <a:r>
              <a:rPr lang="en-US" altLang="ja-JP" b="1" i="1" dirty="0" smtClean="0"/>
              <a:t>complicate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154840" y="5373216"/>
            <a:ext cx="2361376" cy="1480810"/>
            <a:chOff x="1058496" y="5332566"/>
            <a:chExt cx="2361376" cy="148081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058496" y="5332566"/>
              <a:ext cx="2361376" cy="1480810"/>
              <a:chOff x="626448" y="5197842"/>
              <a:chExt cx="2361376" cy="148081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626448" y="5197842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Ⅰ</a:t>
                </a:r>
                <a:endParaRPr kumimoji="1" lang="ja-JP" altLang="en-US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567939" y="5219908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Ⅱ</a:t>
                </a:r>
                <a:endParaRPr kumimoji="1" lang="ja-JP" altLang="en-US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529927" y="5220519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Ⅲ</a:t>
                </a:r>
                <a:endParaRPr kumimoji="1" lang="ja-JP" altLang="en-US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567939" y="5733256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D</a:t>
                </a:r>
                <a:endParaRPr kumimoji="1" lang="ja-JP" altLang="en-US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2556205" y="5754129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2556205" y="6309320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O</a:t>
                </a:r>
                <a:endParaRPr kumimoji="1" lang="ja-JP" altLang="en-US" dirty="0"/>
              </a:p>
            </p:txBody>
          </p:sp>
        </p:grpSp>
        <p:cxnSp>
          <p:nvCxnSpPr>
            <p:cNvPr id="9" name="直線矢印コネクタ 8"/>
            <p:cNvCxnSpPr>
              <a:stCxn id="15" idx="3"/>
            </p:cNvCxnSpPr>
            <p:nvPr/>
          </p:nvCxnSpPr>
          <p:spPr>
            <a:xfrm>
              <a:off x="1490115" y="5517232"/>
              <a:ext cx="345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2546389" y="5517232"/>
              <a:ext cx="345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1490115" y="5654218"/>
              <a:ext cx="345581" cy="234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2545957" y="6052646"/>
              <a:ext cx="345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2555776" y="6237312"/>
              <a:ext cx="345581" cy="234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2545956" y="5607257"/>
              <a:ext cx="345581" cy="234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2939204" y="5412841"/>
            <a:ext cx="5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0845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/>
          <a:lstStyle/>
          <a:p>
            <a:r>
              <a:rPr kumimoji="1" lang="en-US" altLang="ja-JP" dirty="0" smtClean="0"/>
              <a:t>peeling in higher </a:t>
            </a:r>
            <a:r>
              <a:rPr kumimoji="1" lang="en-US" altLang="ja-JP" dirty="0" err="1" smtClean="0"/>
              <a:t>dimenisons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75800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Then, how about peeling property ?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1259" y="24928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Using our result of asymptotic structure, 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23528" y="3175830"/>
                <a:ext cx="8529844" cy="979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kumimoji="1" lang="ja-JP" altLang="en-US" sz="2800" i="1" smtClean="0">
                            <a:latin typeface="Cambria Math"/>
                          </a:rPr>
                          <m:t>𝜇𝜈𝜌𝜎</m:t>
                        </m:r>
                        <m:r>
                          <a:rPr kumimoji="1" lang="en-US" altLang="ja-JP" sz="28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−2/2</m:t>
                            </m:r>
                          </m:sup>
                        </m:sSup>
                      </m:den>
                    </m:f>
                    <m:r>
                      <a:rPr kumimoji="1" lang="en-US" altLang="ja-JP" sz="2800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kumimoji="1" lang="en-US" altLang="ja-JP" sz="2800" b="0" i="1" smtClean="0">
                            <a:latin typeface="Cambria Math"/>
                          </a:rPr>
                          <m:t>ν</m:t>
                        </m:r>
                        <m:r>
                          <a:rPr kumimoji="1" lang="ja-JP" altLang="en-US" sz="2800" b="0" i="1" smtClean="0">
                            <a:latin typeface="Cambria Math"/>
                          </a:rPr>
                          <m:t>𝜌𝜎</m:t>
                        </m:r>
                      </m:sub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(1)</m:t>
                        </m:r>
                      </m:sup>
                    </m:sSubSup>
                  </m:oMath>
                </a14:m>
                <a:r>
                  <a:rPr kumimoji="1" lang="en-US" altLang="ja-JP" sz="2800" b="0" dirty="0" smtClean="0"/>
                  <a:t> +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/2</m:t>
                            </m:r>
                          </m:sup>
                        </m:sSup>
                      </m:den>
                    </m:f>
                    <m:r>
                      <a:rPr lang="en-US" altLang="ja-JP" sz="2800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altLang="ja-JP" sz="2800" i="1">
                            <a:latin typeface="Cambria Math"/>
                          </a:rPr>
                          <m:t>ν</m:t>
                        </m:r>
                        <m:r>
                          <a:rPr lang="ja-JP" altLang="en-US" sz="2800" i="1">
                            <a:latin typeface="Cambria Math"/>
                          </a:rPr>
                          <m:t>𝜌𝜎</m:t>
                        </m:r>
                      </m:sub>
                      <m:sup>
                        <m:r>
                          <a:rPr lang="en-US" altLang="ja-JP" sz="2800" i="1">
                            <a:latin typeface="Cambria Math"/>
                          </a:rPr>
                          <m:t>(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sz="28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kumimoji="1" lang="en-US" altLang="ja-JP" sz="2800" b="0" dirty="0" smtClean="0"/>
                  <a:t> +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2/2</m:t>
                            </m:r>
                          </m:sup>
                        </m:sSup>
                      </m:den>
                    </m:f>
                    <m:r>
                      <a:rPr lang="en-US" altLang="ja-JP" sz="2800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altLang="ja-JP" sz="2800" i="1">
                            <a:latin typeface="Cambria Math"/>
                          </a:rPr>
                          <m:t>ν</m:t>
                        </m:r>
                        <m:r>
                          <a:rPr lang="ja-JP" altLang="en-US" sz="2800" i="1">
                            <a:latin typeface="Cambria Math"/>
                          </a:rPr>
                          <m:t>𝜌𝜎</m:t>
                        </m:r>
                      </m:sub>
                      <m:sup>
                        <m:r>
                          <a:rPr lang="en-US" altLang="ja-JP" sz="2800" i="1">
                            <a:latin typeface="Cambria Math"/>
                          </a:rPr>
                          <m:t>(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ja-JP" sz="28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kumimoji="1" lang="en-US" altLang="ja-JP" sz="2800" b="0" dirty="0" smtClean="0"/>
                  <a:t> +….</a:t>
                </a:r>
              </a:p>
              <a:p>
                <a:r>
                  <a:rPr kumimoji="1" lang="ja-JP" altLang="en-US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75830"/>
                <a:ext cx="8529844" cy="9794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2475543" y="3829582"/>
            <a:ext cx="5624849" cy="1183594"/>
            <a:chOff x="2436435" y="2964894"/>
            <a:chExt cx="5624849" cy="1183594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2876708" y="2970060"/>
              <a:ext cx="864096" cy="0"/>
            </a:xfrm>
            <a:prstGeom prst="line">
              <a:avLst/>
            </a:prstGeom>
            <a:ln w="31750">
              <a:solidFill>
                <a:srgbClr val="03F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2861373" y="310478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type N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241090" y="3053928"/>
              <a:ext cx="2163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more than type Ⅱ</a:t>
              </a:r>
              <a:r>
                <a:rPr kumimoji="1" lang="ja-JP" altLang="en-US" dirty="0" smtClean="0"/>
                <a:t> </a:t>
              </a:r>
              <a:endParaRPr kumimoji="1" lang="en-US" altLang="ja-JP" dirty="0" smtClean="0"/>
            </a:p>
            <a:p>
              <a:r>
                <a:rPr kumimoji="1" lang="en-US" altLang="ja-JP" dirty="0" smtClean="0"/>
                <a:t>less than type Ⅲ</a:t>
              </a:r>
              <a:endParaRPr kumimoji="1" lang="ja-JP" altLang="en-US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4802922" y="2964894"/>
              <a:ext cx="864096" cy="0"/>
            </a:xfrm>
            <a:prstGeom prst="line">
              <a:avLst/>
            </a:prstGeom>
            <a:ln w="31750">
              <a:gradFill flip="none" rotWithShape="1">
                <a:gsLst>
                  <a:gs pos="100000">
                    <a:srgbClr val="FFC000"/>
                  </a:gs>
                  <a:gs pos="0">
                    <a:srgbClr val="00B0F0">
                      <a:lumMod val="76000"/>
                      <a:lumOff val="24000"/>
                    </a:srgbClr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FFC00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6981164" y="2964894"/>
              <a:ext cx="864096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7053172" y="310478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type G</a:t>
              </a:r>
              <a:endParaRPr kumimoji="1" lang="ja-JP" altLang="en-US" dirty="0"/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2436435" y="3377855"/>
              <a:ext cx="2176690" cy="770633"/>
              <a:chOff x="2436435" y="3550062"/>
              <a:chExt cx="2176690" cy="7706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テキスト ボックス 13"/>
                  <p:cNvSpPr txBox="1">
                    <a:spLocks noChangeAspect="1"/>
                  </p:cNvSpPr>
                  <p:nvPr/>
                </p:nvSpPr>
                <p:spPr>
                  <a:xfrm>
                    <a:off x="2861373" y="3550062"/>
                    <a:ext cx="850320" cy="4465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~</m:t>
                              </m:r>
                              <m:acc>
                                <m:accPr>
                                  <m:chr m:val="̈"/>
                                  <m:ctrlPr>
                                    <a:rPr kumimoji="1" lang="ja-JP" altLang="en-US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𝐼𝐽</m:t>
                              </m:r>
                            </m:sub>
                          </m:sSub>
                        </m:oMath>
                      </m:oMathPara>
                    </a14:m>
                    <a:endParaRPr kumimoji="1" lang="en-US" altLang="ja-JP" b="0" dirty="0" smtClean="0"/>
                  </a:p>
                </p:txBody>
              </p:sp>
            </mc:Choice>
            <mc:Fallback xmlns="">
              <p:sp>
                <p:nvSpPr>
                  <p:cNvPr id="14" name="テキスト ボックス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1373" y="3550062"/>
                    <a:ext cx="850320" cy="44659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3597" b="-958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テキスト ボックス 14"/>
              <p:cNvSpPr txBox="1"/>
              <p:nvPr/>
            </p:nvSpPr>
            <p:spPr>
              <a:xfrm>
                <a:off x="2436435" y="3951363"/>
                <a:ext cx="2176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gravitational waves</a:t>
                </a:r>
                <a:endParaRPr kumimoji="1" lang="ja-JP" altLang="en-US" dirty="0"/>
              </a:p>
            </p:txBody>
          </p:sp>
        </p:grpSp>
      </p:grpSp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6372200" y="1743157"/>
            <a:ext cx="2007706" cy="1259025"/>
            <a:chOff x="1058496" y="5332566"/>
            <a:chExt cx="2361376" cy="148081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058496" y="5332566"/>
              <a:ext cx="2361376" cy="1480810"/>
              <a:chOff x="626448" y="5197842"/>
              <a:chExt cx="2361376" cy="1480810"/>
            </a:xfrm>
          </p:grpSpPr>
          <p:sp>
            <p:nvSpPr>
              <p:cNvPr id="24" name="テキスト ボックス 23"/>
              <p:cNvSpPr txBox="1"/>
              <p:nvPr/>
            </p:nvSpPr>
            <p:spPr>
              <a:xfrm>
                <a:off x="626448" y="5197842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Ⅰ</a:t>
                </a:r>
                <a:endParaRPr kumimoji="1" lang="ja-JP" altLang="en-US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1567939" y="5219908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Ⅱ</a:t>
                </a:r>
                <a:endParaRPr kumimoji="1" lang="ja-JP" altLang="en-US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2529927" y="5220519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Ⅲ</a:t>
                </a:r>
                <a:endParaRPr kumimoji="1" lang="ja-JP" altLang="en-US" dirty="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1567939" y="5733256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D</a:t>
                </a:r>
                <a:endParaRPr kumimoji="1" lang="ja-JP" altLang="en-US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556205" y="5754129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2556205" y="6309320"/>
                <a:ext cx="431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O</a:t>
                </a:r>
                <a:endParaRPr kumimoji="1" lang="ja-JP" altLang="en-US" dirty="0"/>
              </a:p>
            </p:txBody>
          </p:sp>
        </p:grpSp>
        <p:cxnSp>
          <p:nvCxnSpPr>
            <p:cNvPr id="18" name="直線矢印コネクタ 17"/>
            <p:cNvCxnSpPr>
              <a:stCxn id="24" idx="3"/>
            </p:cNvCxnSpPr>
            <p:nvPr/>
          </p:nvCxnSpPr>
          <p:spPr>
            <a:xfrm>
              <a:off x="1490115" y="5517232"/>
              <a:ext cx="345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2546389" y="5517232"/>
              <a:ext cx="345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1490115" y="5654218"/>
              <a:ext cx="345581" cy="234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2545957" y="6052646"/>
              <a:ext cx="345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2555776" y="6237312"/>
              <a:ext cx="345581" cy="234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2545956" y="5607257"/>
              <a:ext cx="345581" cy="234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/>
          <p:cNvSpPr txBox="1"/>
          <p:nvPr/>
        </p:nvSpPr>
        <p:spPr>
          <a:xfrm>
            <a:off x="971600" y="5412427"/>
            <a:ext cx="754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Petrov and peeling has no correspondence in higher dimensions?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87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possibility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177281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There are two possibilities:  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249289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 smtClean="0"/>
              <a:t> Petrov and peeling has no correspondence completely</a:t>
            </a:r>
          </a:p>
          <a:p>
            <a:pPr marL="457200" indent="-457200">
              <a:buFont typeface="+mj-ea"/>
              <a:buAutoNum type="circleNumDbPlain"/>
            </a:pP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endParaRPr lang="en-US" altLang="ja-JP" sz="2400" dirty="0" smtClean="0"/>
          </a:p>
          <a:p>
            <a:pPr marL="457200" indent="-457200">
              <a:buFont typeface="+mj-ea"/>
              <a:buAutoNum type="circleNumDbPlain"/>
            </a:pP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endParaRPr lang="en-US" altLang="ja-JP" sz="24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ja-JP" sz="2400" dirty="0" smtClean="0"/>
              <a:t> Petrov and peeling has correspondence partly </a:t>
            </a:r>
          </a:p>
          <a:p>
            <a:r>
              <a:rPr lang="en-US" altLang="ja-JP" sz="2400" dirty="0" smtClean="0"/>
              <a:t> </a:t>
            </a:r>
            <a:endParaRPr lang="en-US" altLang="ja-JP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321297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Classification due to peeling property can be useful to construct new solutions and study perturbations.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517055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There may be a correspondence when the class is restricted, for instance, to </a:t>
            </a:r>
            <a:r>
              <a:rPr lang="en-US" altLang="ja-JP" sz="2000" dirty="0" err="1" smtClean="0"/>
              <a:t>typeD</a:t>
            </a:r>
            <a:r>
              <a:rPr lang="en-US" altLang="ja-JP" sz="2000" dirty="0" smtClean="0"/>
              <a:t> (or II) which contains black holes solutions</a:t>
            </a:r>
          </a:p>
        </p:txBody>
      </p:sp>
    </p:spTree>
    <p:extLst>
      <p:ext uri="{BB962C8B-B14F-4D97-AF65-F5344CB8AC3E}">
        <p14:creationId xmlns:p14="http://schemas.microsoft.com/office/powerpoint/2010/main" val="7954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3344416"/>
          </a:xfrm>
        </p:spPr>
        <p:txBody>
          <a:bodyPr/>
          <a:lstStyle/>
          <a:p>
            <a:r>
              <a:rPr lang="en-US" altLang="ja-JP" sz="5400" dirty="0" smtClean="0"/>
              <a:t>4. summary and   </a:t>
            </a:r>
            <a:br>
              <a:rPr lang="en-US" altLang="ja-JP" sz="5400" dirty="0" smtClean="0"/>
            </a:br>
            <a:r>
              <a:rPr lang="en-US" altLang="ja-JP" sz="5400" dirty="0"/>
              <a:t> </a:t>
            </a:r>
            <a:r>
              <a:rPr lang="en-US" altLang="ja-JP" sz="5400" dirty="0" smtClean="0"/>
              <a:t>            discussion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17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/>
          <a:lstStyle/>
          <a:p>
            <a:r>
              <a:rPr kumimoji="1" lang="en-US" altLang="ja-JP" dirty="0" smtClean="0"/>
              <a:t>Higher dimensions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7808" y="1931292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Understanding the physics of 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higher dimensional gravity</a:t>
            </a:r>
            <a:endParaRPr kumimoji="1" lang="ja-JP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8723" y="522920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It is important to reveal the difference of the gravity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</a:t>
            </a:r>
            <a:r>
              <a:rPr kumimoji="1" lang="en-US" altLang="ja-JP" sz="2400" dirty="0" smtClean="0"/>
              <a:t>between in </a:t>
            </a:r>
            <a:r>
              <a:rPr kumimoji="1" lang="en-US" altLang="ja-JP" sz="2400" b="1" dirty="0" smtClean="0">
                <a:solidFill>
                  <a:srgbClr val="00CC00"/>
                </a:solidFill>
              </a:rPr>
              <a:t>four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higher dimensions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683568" y="2516746"/>
            <a:ext cx="8114632" cy="2496430"/>
            <a:chOff x="777848" y="2636912"/>
            <a:chExt cx="8114632" cy="249643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946979" y="2776403"/>
              <a:ext cx="7704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US" altLang="ja-JP" sz="2400" u="sng" dirty="0" smtClean="0"/>
                <a:t>String theory predicts higher dimensional spacetimes </a:t>
              </a:r>
              <a:endParaRPr kumimoji="1" lang="ja-JP" altLang="en-US" sz="2400" u="sng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971600" y="3470004"/>
              <a:ext cx="7920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US" altLang="ja-JP" sz="2400" u="sng" dirty="0" smtClean="0"/>
                <a:t>Possibility of higher dimensional black hole formation</a:t>
              </a:r>
            </a:p>
            <a:p>
              <a:r>
                <a:rPr kumimoji="1" lang="en-US" altLang="ja-JP" sz="2400" dirty="0"/>
                <a:t> </a:t>
              </a:r>
              <a:r>
                <a:rPr kumimoji="1" lang="en-US" altLang="ja-JP" sz="2400" dirty="0" smtClean="0"/>
                <a:t>                </a:t>
              </a:r>
              <a:r>
                <a:rPr kumimoji="1" lang="en-US" altLang="ja-JP" sz="2000" dirty="0" smtClean="0"/>
                <a:t>in Large extra dimension and </a:t>
              </a:r>
              <a:r>
                <a:rPr kumimoji="1" lang="en-US" altLang="ja-JP" sz="2000" dirty="0" err="1" smtClean="0"/>
                <a:t>Tev</a:t>
              </a:r>
              <a:r>
                <a:rPr kumimoji="1" lang="en-US" altLang="ja-JP" sz="2000" dirty="0" smtClean="0"/>
                <a:t>-scale gravity scenario </a:t>
              </a:r>
              <a:endParaRPr kumimoji="1" lang="ja-JP" altLang="en-US" sz="2000" dirty="0"/>
            </a:p>
          </p:txBody>
        </p:sp>
        <p:sp>
          <p:nvSpPr>
            <p:cNvPr id="8" name="右矢印 7"/>
            <p:cNvSpPr/>
            <p:nvPr/>
          </p:nvSpPr>
          <p:spPr>
            <a:xfrm rot="5400000">
              <a:off x="4439367" y="4629286"/>
              <a:ext cx="576064" cy="432048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左大かっこ 8"/>
            <p:cNvSpPr/>
            <p:nvPr/>
          </p:nvSpPr>
          <p:spPr>
            <a:xfrm>
              <a:off x="777848" y="2636912"/>
              <a:ext cx="193752" cy="1664089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5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191683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investigated the asymptotic structure at null </a:t>
            </a:r>
            <a:r>
              <a:rPr kumimoji="1" lang="en-US" altLang="ja-JP" sz="2400" dirty="0" smtClean="0"/>
              <a:t>infinity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256490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400" dirty="0" smtClean="0"/>
              <a:t> determined the boundary conditions</a:t>
            </a:r>
          </a:p>
          <a:p>
            <a:pPr marL="342900" indent="-342900"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400" dirty="0" smtClean="0"/>
              <a:t> defined the Bondi mass and angular momentum, and derive the radiation formulae of those</a:t>
            </a:r>
          </a:p>
          <a:p>
            <a:pPr marL="342900" indent="-342900"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400" dirty="0" smtClean="0"/>
              <a:t> revealed that the asymptotic symmetry is </a:t>
            </a:r>
            <a:r>
              <a:rPr lang="en-US" altLang="ja-JP" sz="2400" dirty="0" smtClean="0"/>
              <a:t>the</a:t>
            </a:r>
            <a:r>
              <a:rPr kumimoji="1" lang="en-US" altLang="ja-JP" sz="2400" dirty="0" smtClean="0"/>
              <a:t> Poincare group in higher dimensions</a:t>
            </a:r>
          </a:p>
          <a:p>
            <a:pPr marL="342900" indent="-342900"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400" dirty="0" smtClean="0"/>
              <a:t> studied the relation of Petrov classification and peeling property in higher dimensions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83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work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198145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Classification using peeling property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6" y="2449825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ja-JP" sz="2000" dirty="0" smtClean="0"/>
              <a:t>Only type N (radiation spacetime) has been investigated.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dirty="0" smtClean="0"/>
              <a:t>type D(or II) which contains black hole solutions should be studied</a:t>
            </a:r>
            <a:r>
              <a:rPr kumimoji="1" lang="en-US" altLang="ja-JP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restricting to asymptotically flat spacetime</a:t>
            </a:r>
            <a:endParaRPr kumimoji="1"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459767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G</a:t>
            </a:r>
            <a:r>
              <a:rPr kumimoji="1" lang="en-US" altLang="ja-JP" sz="2400" dirty="0" smtClean="0"/>
              <a:t>eneralization to matter fields (</a:t>
            </a:r>
            <a:r>
              <a:rPr lang="en-US" altLang="ja-JP" sz="2400" dirty="0" smtClean="0"/>
              <a:t>i.e. gauge fields</a:t>
            </a:r>
            <a:r>
              <a:rPr kumimoji="1" lang="en-US" altLang="ja-JP" sz="2400" dirty="0" smtClean="0"/>
              <a:t>) of our result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146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3184"/>
            <a:ext cx="7704856" cy="1371600"/>
          </a:xfrm>
        </p:spPr>
        <p:txBody>
          <a:bodyPr/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higher dimensions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333" y="17464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There are </a:t>
            </a:r>
            <a:r>
              <a:rPr lang="en-US" altLang="ja-JP" sz="2400" u="sng" dirty="0" smtClean="0"/>
              <a:t>many interesting properties </a:t>
            </a:r>
            <a:r>
              <a:rPr lang="en-US" altLang="ja-JP" sz="2400" dirty="0" smtClean="0"/>
              <a:t>in 4-dim gravity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9267" y="3085695"/>
            <a:ext cx="3744416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topology theorem</a:t>
            </a:r>
            <a:endParaRPr lang="en-US" altLang="ja-JP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rigidity theorem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uniqueness theorem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positive mass theorem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stability of black holes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asymptotic structure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  …..</a:t>
            </a:r>
          </a:p>
        </p:txBody>
      </p:sp>
      <p:sp>
        <p:nvSpPr>
          <p:cNvPr id="5" name="右矢印 4"/>
          <p:cNvSpPr/>
          <p:nvPr/>
        </p:nvSpPr>
        <p:spPr>
          <a:xfrm>
            <a:off x="4984251" y="4477176"/>
            <a:ext cx="576064" cy="484024"/>
          </a:xfrm>
          <a:prstGeom prst="rightArrow">
            <a:avLst/>
          </a:prstGeom>
          <a:solidFill>
            <a:srgbClr val="FF000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AutoShape 2" descr="data:image/jpeg;base64,/9j/4AAQSkZJRgABAQAAAQABAAD/2wCEAAkGBhEREBASEA8QDg8QFBAODQ8PDw8PDA8PFBAVFBUQEhIXGyYeGBkkGRISHzsiJScpLS8tFR4xNTEqNSYrLDUBCQoKDgwOGQ8PGjUlHyQ0LDUtNS8pKS0pLCspNTIvLCwsLykpNCwpLDEsLCw1KiwvLCwsKTQsLC0pNSwsLSksLP/AABEIAOEA4QMBIgACEQEDEQH/xAAbAAEAAgMBAQAAAAAAAAAAAAAABAUDBgcCAf/EADYQAAIBAgQEAwYEBgMAAAAAAAABAgMRBAUhMQYSQVETImEjMkJxgZFSocHRBxVDYoKxFFNy/8QAGwEBAAMBAQEBAAAAAAAAAAAAAAQFBgMCAQf/xAAuEQACAgIABAMGBwEAAAAAAAAAAQIDBBEFITFBElFxYaGx0fDxFCIyQoGRwRP/2gAMAwEAAhEDEQA/AO4gAAAAAAAAAAAAAAAAAAAAAAAAAAAAAAAAAAAAAAAAAAAAAAAAAAAAAAAAAAAAAAAGOrXjFXlJR+bCWw3oyAqsTxHSh+KXyWn5lbW44hH+lN/WJIji2z6RI8smqPWRs4NWh/EDD/FCpD1tGS/JlnguJsNV0hWg3+Fvll9mJ4t0FuUWIZVM3qMkWwPEaqZ7uRyQAAAAAAAAAAAAAAAAAAAAAAAAAAAAAADzOaSu3ZLds9Nmr1c28ao7PyJtRX6s7VVOzfkjjbaq9ebLatmLekNF36kCtRb1k/u9RUxkaa9SgzLP99SfTRKT1FFdfkxivzMl4uMV1KXFKJVYvPG+pEWKqT1jGcl3UW1+Rd1YsorbZS25UZPSRLxFFdGV9Wm0epTqLVwml3cZWMaxNyfCLRDlJMsMt4pxNBq1RzgvgqNyjb0e6N2yTjylVtGfsp9pNcrf9sjm00mYZRsRsjh9OQua0/NfXMk0Z92O9J7Xk/rkd4o4pS2ZnOQZBxfUoNRqOVSnsne84fK+69Do2WZ5Cok1JNNXTT0a7mWy8KzFf5unZmnxc2vJX5evdFyDzGdz0QiaAAAAAAAAAAAAAAAAAAAAAAAAeZ7M5djsRPCVp05XSu3CXSUL6NHUmaxxTk6qx1ipW1XdfJ9Cdh5MaZPxrcX1IWZjSuinB6kuhpGL4h5utynxOMVuerUVKnfd6ylZq6pw3m1zLbbrYzZjhvBbtQnN62U6ns+u/LFSfw6Jx66lF/LK2Iq81TV7JJWpwje/LCO0Y3bdl3Za3cTprjrHW35vsVFPC7bJ7yHpezufJZ5UmnGhSjSv/Vl7TEWt0b8sOuqV9Vrpcz0sqxVa7nVrT5tZc1SbTfqr26I3Lh7grZyibxgeHIQS8qKG26y17m9l/VTXUtQWjk2G4RrRXklUgu0JyivsmS5ZdiIv2sfHV25c6tVd1/2rzeut1psdfjlkF0R4q5RB9EeYWTre4PR6nXCxamtnHJ4W8rU1Uu/6c4+0vbVRa0n+T9CNc6jmfCcJbLXdfM1POOH5X1u6l9Kj+P8Atnpdv+6/a/c0GFxbbUL/AO/n8ygzOFaTnR/Xy+Rq8ok/Js4lQlu3Bu8orva3MvVfmQ5wabTTTV009Gmt0zxKJoZwjbBwmtplBCyVUlKL00dayPPVNJXTvs1s13RscJ3OMZDmMovlu7q8qWunNu4fVJ29fmzpWQZwqkVrcw+bivGtcH07ehtcPKWTUp9+/qX4PiZ9IZMAAAAAAAAAAAAAAAAAAAAABjq0lJamQAFDjuHIT6Iw4ThaEXflRsgAI+HwiitESAAAAAD40Qcdl0Zp3RPAByvi7I/DaqRiktITt1/DK3yVvojWHE69xXgVPDVtNoNr5q0l/o5TUpWZruFZDsp8Mu3L+DIcXoVdvij35/yRIycWmnZppprdNbNG1ZDmyhXsrKM1GpGK2jzq7j9Jcy+VjV6sTOsTyvCu75vbU3rpyxnCcbL51p/keeNVqVKn3T+J74La1c4dmvgdswVfmimSSi4bxXNTXyL0yZrAAAAAAAAAAAAAAAAAAAAAAAAAAAAAAAAAAAACs4jnbD1P7lyL66fucrxlK0jonEuLUlZe7G/ycjn2MleTNJwqLjB+0ynG7E2VldETHySeFV/NevJrqot0oxf1cJr/ABZLrsr8XLnxagr2oRjQacUrVE3Kou+lSc1r27WO/F7FHHUfN/A5cDrcrnLyXxOtcHS9nE2xGscI0bU4m0IyhsAAAAAAAAAAAAAAAAAAAAAAAealRRV27IA9Aw06/NtovXc9SlFbv7s+6Pmz3c+eIu5Hq4mnbeJW4nF0+6OkKnI5ztUS5daP4l90eJYymt5xX+SNYrYyn3RCq5hBdiXHDbIssxL7m2zzektpcz7RTZGxOa3Wnkj8/M/2NSqZ5GOxWY7iFy0TJVfDm30IdvEoxXUsM9zRPRGsV6xjr4xswxTlfVRjFc1SctIU4LeUn2/3stWX9VMaYc+iMvfOeTYR8Xj/AAYupo5Ra8OLfvT6abtLf6W6mPhHLpTqKTu23dt7tvdsrsTX/wCVVioRapU1y0093e3NUl6ya+iUV0OncF5DypNoyuflfiLdr9K6fM2XDsT8NVp9X1+RuWS4Xlgi0MdGnZGQgFiAAAAAAAAAAAAAAAAAAAAAYcXio0oSnN8sYq7f6L1NOrZ+6s+aWkV7kOiX7kTjPP8Axa3gwfs6TtNp6Sq9ftt87lLCo7F/iYPhh459X7kZvP4mlNxj0XvZstXiNpWTK6vnlSXxMrHIi4jE2J1eLBPkiis4ldY9JljWziX4mQaucP8AEyrq4ht6ddEYK0ow1qVadP3vLKadS8Wk14cbyum9rXJbrqqW5tI+1u+16jt+hY1M1fcjzzB9yvlmWGXN7SrUa93w6NoTf/qcotfWJ4/m1O65cPWmvi56sKbv6WhL1OD4hhw/d7mTo8Oy5/t/tomyxLZ5jzSaSTk3okk3Jv0SIf8AMKz9zD0odnJVKst1vd8r2fwr3vRM9Sp4yqmnUlCDveFJKjTs7aNQS5lot7kefGqY/oi37iTDgtsv1yS95mxGIp0natNxdlLw4LnrNO9rL3Vt8TW6KvEYmpiWoRh4dFO8aa1benmnO15PReitolqXOW8EybV4/kbvknBKjZuJS5Wfbk8pcl5L65l1i8Ppxuceb839cig4T4Td03E6pluBVOKVhgcsjTSsickQCefQAAAAAAAAAAAAAAAAAAAACq4ozKWHwlapD30lGL/C5NR5vpe5akPNcHGtRqU5q8ZxcX3+a9ep0qcYzi5dNrfoc7VKUJKPXT16nGaNfXV6+u5YUaqIGcZTUw1Rxlqr+Sa92S/R+hGpYpo3fhjbFSg9pn53fVJNxlyaLevWsVtSTk32SlKTd7RjFXlJ+iSbPM8Tcp84x7d8PDlanyOvJWlJ2fMqSfRJ8rfW9l01i5NyxKnN9e3qd+H4TyLVDt39D1jM7m5OnhJOEFzQlXjdVq2rXNGTSlTja2is9XdvS2bKeE51Nbb7ltwnwvztNo6rlWRRhFaIx1ts7ZeKb2zeVVQqj4YLSNBwPAHeJdYfgSK+E3uGHS6GTlRzOpqNDgyC+FFhQ4Zpr4UX1j6AQaGVQj0RLhSSPYAAAAAAAAAAAAAAAAAAAAAAABhxeLhShKpUkowirybPqTb0j42ktszHmSujTKvGlSrJ+ElSh0bSlUfq76IyR4irx1541F1UopP7om/gLV1ISz6n0JOf5RzJtJST96MlzQkuzX6rXsznmY5bCEneM6WqskvFp26u+kl9pHTMFn9OtHs1pOL3i/29TzjMlp1Vsnc81ZF+LJxi9ezserMejKipSW/b3OP4nGU6afI5VqlrwSpyjSjPW3ic9m7NLRJp33MPDmSSqVLyu23dt6ttu7bfc6RiOBYt+6WuT8Lxp20PGRlWZDTsfQ94+LXjpqtdSTw9lCpwWhsCR4pU7IyEYkgAAAAAAAAAAAAAAAAAAAAAAAAAAAAAA57/ABLzV89KgnaKXizXeTbUb/JJ/c6Ecx/iZg5RxMKtvLOCjfpzRbuvs0WnCYxeSvF7depV8WcljPw+zfoUOHrPozNLGTXUrKGIsSJ4hNGrlXz6GK/62RlyJeCzJqrG7aUmoTtvytpX+mj+huXDGf8AP5ZPVaNX6rRnO6VSMZqc3aEH4k2ldqMdXZd9CZwXj5zqOUt5yc5WvbmlK7tf1bM7xqMYzhrrr7f6azgs5ShPfTf3/wAO0U7NHtIj4GV4oklEXoAAAAAAAAAAAAAAAAAAAAAAAAAAAAAAAAAKbiTK416UoTV1uu8ZLaSfcuTxUhdHqMnBqUXpo8yippxkuTOKYzIKkJSUfOo+qU7aauLd+q2uQnQaV5ONOK0cqk4win2u3vo9DqWe8Mxqp+VP6Gj4zgDzaR/Iuo8buUdOKb8yllwWly2pNLyNRzPHKpajRvKF06tXzRVW1moKLSaipJvXfR2VrG6cDZM1ZtGTKuBLNXib/k+TqlFaFRddO6bnN7Zb00wpgoQWkiyw1O0UZj4kfTkdQAAAAAAAAAAAAAAAAAAAAAAAAAAAAAAAAAAAD44mKWGi+hmABijh0uhkSPo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4" descr="data:image/jpeg;base64,/9j/4AAQSkZJRgABAQAAAQABAAD/2wCEAAkGBhEREBASEA8QDg8QFBAODQ8PDw8PDA8PFBAVFBUQEhIXGyYeGBkkGRISHzsiJScpLS8tFR4xNTEqNSYrLDUBCQoKDgwOGQ8PGjUlHyQ0LDUtNS8pKS0pLCspNTIvLCwsLykpNCwpLDEsLCw1KiwvLCwsKTQsLC0pNSwsLSksLP/AABEIAOEA4QMBIgACEQEDEQH/xAAbAAEAAgMBAQAAAAAAAAAAAAAABAUDBgcCAf/EADYQAAIBAgQEAwYEBgMAAAAAAAABAgMRBAUhMQYSQVETImEjMkJxgZFSocHRBxVDYoKxFFNy/8QAGwEBAAMBAQEBAAAAAAAAAAAAAAQFBgMCAQf/xAAuEQACAgIABAMGBwEAAAAAAAAAAQIDBBEFITFBElFxYaGx0fDxFCIyQoGRwRP/2gAMAwEAAhEDEQA/AO4gAAAAAAAAAAAAAAAAAAAAAAAAAAAAAAAAAAAAAAAAAAAAAAAAAAAAAAAAAAAAAAAGOrXjFXlJR+bCWw3oyAqsTxHSh+KXyWn5lbW44hH+lN/WJIji2z6RI8smqPWRs4NWh/EDD/FCpD1tGS/JlnguJsNV0hWg3+Fvll9mJ4t0FuUWIZVM3qMkWwPEaqZ7uRyQAAAAAAAAAAAAAAAAAAAAAAAAAAAAAADzOaSu3ZLds9Nmr1c28ao7PyJtRX6s7VVOzfkjjbaq9ebLatmLekNF36kCtRb1k/u9RUxkaa9SgzLP99SfTRKT1FFdfkxivzMl4uMV1KXFKJVYvPG+pEWKqT1jGcl3UW1+Rd1YsorbZS25UZPSRLxFFdGV9Wm0epTqLVwml3cZWMaxNyfCLRDlJMsMt4pxNBq1RzgvgqNyjb0e6N2yTjylVtGfsp9pNcrf9sjm00mYZRsRsjh9OQua0/NfXMk0Z92O9J7Xk/rkd4o4pS2ZnOQZBxfUoNRqOVSnsne84fK+69Do2WZ5Cok1JNNXTT0a7mWy8KzFf5unZmnxc2vJX5evdFyDzGdz0QiaAAAAAAAAAAAAAAAAAAAAAAAAeZ7M5djsRPCVp05XSu3CXSUL6NHUmaxxTk6qx1ipW1XdfJ9Cdh5MaZPxrcX1IWZjSuinB6kuhpGL4h5utynxOMVuerUVKnfd6ylZq6pw3m1zLbbrYzZjhvBbtQnN62U6ns+u/LFSfw6Jx66lF/LK2Iq81TV7JJWpwje/LCO0Y3bdl3Za3cTprjrHW35vsVFPC7bJ7yHpezufJZ5UmnGhSjSv/Vl7TEWt0b8sOuqV9Vrpcz0sqxVa7nVrT5tZc1SbTfqr26I3Lh7grZyibxgeHIQS8qKG26y17m9l/VTXUtQWjk2G4RrRXklUgu0JyivsmS5ZdiIv2sfHV25c6tVd1/2rzeut1psdfjlkF0R4q5RB9EeYWTre4PR6nXCxamtnHJ4W8rU1Uu/6c4+0vbVRa0n+T9CNc6jmfCcJbLXdfM1POOH5X1u6l9Kj+P8Atnpdv+6/a/c0GFxbbUL/AO/n8ygzOFaTnR/Xy+Rq8ok/Js4lQlu3Bu8orva3MvVfmQ5wabTTTV009Gmt0zxKJoZwjbBwmtplBCyVUlKL00dayPPVNJXTvs1s13RscJ3OMZDmMovlu7q8qWunNu4fVJ29fmzpWQZwqkVrcw+bivGtcH07ehtcPKWTUp9+/qX4PiZ9IZMAAAAAAAAAAAAAAAAAAAAABjq0lJamQAFDjuHIT6Iw4ThaEXflRsgAI+HwiitESAAAAAD40Qcdl0Zp3RPAByvi7I/DaqRiktITt1/DK3yVvojWHE69xXgVPDVtNoNr5q0l/o5TUpWZruFZDsp8Mu3L+DIcXoVdvij35/yRIycWmnZppprdNbNG1ZDmyhXsrKM1GpGK2jzq7j9Jcy+VjV6sTOsTyvCu75vbU3rpyxnCcbL51p/keeNVqVKn3T+J74La1c4dmvgdswVfmimSSi4bxXNTXyL0yZrAAAAAAAAAAAAAAAAAAAAAAAAAAAAAAAAAAAACs4jnbD1P7lyL66fucrxlK0jonEuLUlZe7G/ycjn2MleTNJwqLjB+0ynG7E2VldETHySeFV/NevJrqot0oxf1cJr/ABZLrsr8XLnxagr2oRjQacUrVE3Kou+lSc1r27WO/F7FHHUfN/A5cDrcrnLyXxOtcHS9nE2xGscI0bU4m0IyhsAAAAAAAAAAAAAAAAAAAAAAAealRRV27IA9Aw06/NtovXc9SlFbv7s+6Pmz3c+eIu5Hq4mnbeJW4nF0+6OkKnI5ztUS5daP4l90eJYymt5xX+SNYrYyn3RCq5hBdiXHDbIssxL7m2zzektpcz7RTZGxOa3Wnkj8/M/2NSqZ5GOxWY7iFy0TJVfDm30IdvEoxXUsM9zRPRGsV6xjr4xswxTlfVRjFc1SctIU4LeUn2/3stWX9VMaYc+iMvfOeTYR8Xj/AAYupo5Ra8OLfvT6abtLf6W6mPhHLpTqKTu23dt7tvdsrsTX/wCVVioRapU1y0093e3NUl6ya+iUV0OncF5DypNoyuflfiLdr9K6fM2XDsT8NVp9X1+RuWS4Xlgi0MdGnZGQgFiAAAAAAAAAAAAAAAAAAAAAYcXio0oSnN8sYq7f6L1NOrZ+6s+aWkV7kOiX7kTjPP8Axa3gwfs6TtNp6Sq9ftt87lLCo7F/iYPhh459X7kZvP4mlNxj0XvZstXiNpWTK6vnlSXxMrHIi4jE2J1eLBPkiis4ldY9JljWziX4mQaucP8AEyrq4ht6ddEYK0ow1qVadP3vLKadS8Wk14cbyum9rXJbrqqW5tI+1u+16jt+hY1M1fcjzzB9yvlmWGXN7SrUa93w6NoTf/qcotfWJ4/m1O65cPWmvi56sKbv6WhL1OD4hhw/d7mTo8Oy5/t/tomyxLZ5jzSaSTk3okk3Jv0SIf8AMKz9zD0odnJVKst1vd8r2fwr3vRM9Sp4yqmnUlCDveFJKjTs7aNQS5lot7kefGqY/oi37iTDgtsv1yS95mxGIp0natNxdlLw4LnrNO9rL3Vt8TW6KvEYmpiWoRh4dFO8aa1benmnO15PReitolqXOW8EybV4/kbvknBKjZuJS5Wfbk8pcl5L65l1i8Ppxuceb839cig4T4Td03E6pluBVOKVhgcsjTSsickQCefQAAAAAAAAAAAAAAAAAAAACq4ozKWHwlapD30lGL/C5NR5vpe5akPNcHGtRqU5q8ZxcX3+a9ep0qcYzi5dNrfoc7VKUJKPXT16nGaNfXV6+u5YUaqIGcZTUw1Rxlqr+Sa92S/R+hGpYpo3fhjbFSg9pn53fVJNxlyaLevWsVtSTk32SlKTd7RjFXlJ+iSbPM8Tcp84x7d8PDlanyOvJWlJ2fMqSfRJ8rfW9l01i5NyxKnN9e3qd+H4TyLVDt39D1jM7m5OnhJOEFzQlXjdVq2rXNGTSlTja2is9XdvS2bKeE51Nbb7ltwnwvztNo6rlWRRhFaIx1ts7ZeKb2zeVVQqj4YLSNBwPAHeJdYfgSK+E3uGHS6GTlRzOpqNDgyC+FFhQ4Zpr4UX1j6AQaGVQj0RLhSSPYAAAAAAAAAAAAAAAAAAAAAAABhxeLhShKpUkowirybPqTb0j42ktszHmSujTKvGlSrJ+ElSh0bSlUfq76IyR4irx1541F1UopP7om/gLV1ISz6n0JOf5RzJtJST96MlzQkuzX6rXsznmY5bCEneM6WqskvFp26u+kl9pHTMFn9OtHs1pOL3i/29TzjMlp1Vsnc81ZF+LJxi9ezserMejKipSW/b3OP4nGU6afI5VqlrwSpyjSjPW3ic9m7NLRJp33MPDmSSqVLyu23dt6ttu7bfc6RiOBYt+6WuT8Lxp20PGRlWZDTsfQ94+LXjpqtdSTw9lCpwWhsCR4pU7IyEYkgAAAAAAAAAAAAAAAAAAAAAAAAAAAAAA57/ABLzV89KgnaKXizXeTbUb/JJ/c6Ecx/iZg5RxMKtvLOCjfpzRbuvs0WnCYxeSvF7depV8WcljPw+zfoUOHrPozNLGTXUrKGIsSJ4hNGrlXz6GK/62RlyJeCzJqrG7aUmoTtvytpX+mj+huXDGf8AP5ZPVaNX6rRnO6VSMZqc3aEH4k2ldqMdXZd9CZwXj5zqOUt5yc5WvbmlK7tf1bM7xqMYzhrrr7f6azgs5ShPfTf3/wAO0U7NHtIj4GV4oklEXoAAAAAAAAAAAAAAAAAAAAAAAAAAAAAAAAAKbiTK416UoTV1uu8ZLaSfcuTxUhdHqMnBqUXpo8yippxkuTOKYzIKkJSUfOo+qU7aauLd+q2uQnQaV5ONOK0cqk4win2u3vo9DqWe8Mxqp+VP6Gj4zgDzaR/Iuo8buUdOKb8yllwWly2pNLyNRzPHKpajRvKF06tXzRVW1moKLSaipJvXfR2VrG6cDZM1ZtGTKuBLNXib/k+TqlFaFRddO6bnN7Zb00wpgoQWkiyw1O0UZj4kfTkdQAAAAAAAAAAAAAAAAAAAAAAAAAAAAAAAAAAAD44mKWGi+hmABijh0uhkSPo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6" descr="data:image/jpeg;base64,/9j/4AAQSkZJRgABAQAAAQABAAD/2wCEAAkGBhEREBASEA8QDg8QFBAODQ8PDw8PDA8PFBAVFBUQEhIXGyYeGBkkGRISHzsiJScpLS8tFR4xNTEqNSYrLDUBCQoKDgwOGQ8PGjUlHyQ0LDUtNS8pKS0pLCspNTIvLCwsLykpNCwpLDEsLCw1KiwvLCwsKTQsLC0pNSwsLSksLP/AABEIAOEA4QMBIgACEQEDEQH/xAAbAAEAAgMBAQAAAAAAAAAAAAAABAUDBgcCAf/EADYQAAIBAgQEAwYEBgMAAAAAAAABAgMRBAUhMQYSQVETImEjMkJxgZFSocHRBxVDYoKxFFNy/8QAGwEBAAMBAQEBAAAAAAAAAAAAAAQFBgMCAQf/xAAuEQACAgIABAMGBwEAAAAAAAAAAQIDBBEFITFBElFxYaGx0fDxFCIyQoGRwRP/2gAMAwEAAhEDEQA/AO4gAAAAAAAAAAAAAAAAAAAAAAAAAAAAAAAAAAAAAAAAAAAAAAAAAAAAAAAAAAAAAAAGOrXjFXlJR+bCWw3oyAqsTxHSh+KXyWn5lbW44hH+lN/WJIji2z6RI8smqPWRs4NWh/EDD/FCpD1tGS/JlnguJsNV0hWg3+Fvll9mJ4t0FuUWIZVM3qMkWwPEaqZ7uRyQAAAAAAAAAAAAAAAAAAAAAAAAAAAAAADzOaSu3ZLds9Nmr1c28ao7PyJtRX6s7VVOzfkjjbaq9ebLatmLekNF36kCtRb1k/u9RUxkaa9SgzLP99SfTRKT1FFdfkxivzMl4uMV1KXFKJVYvPG+pEWKqT1jGcl3UW1+Rd1YsorbZS25UZPSRLxFFdGV9Wm0epTqLVwml3cZWMaxNyfCLRDlJMsMt4pxNBq1RzgvgqNyjb0e6N2yTjylVtGfsp9pNcrf9sjm00mYZRsRsjh9OQua0/NfXMk0Z92O9J7Xk/rkd4o4pS2ZnOQZBxfUoNRqOVSnsne84fK+69Do2WZ5Cok1JNNXTT0a7mWy8KzFf5unZmnxc2vJX5evdFyDzGdz0QiaAAAAAAAAAAAAAAAAAAAAAAAAeZ7M5djsRPCVp05XSu3CXSUL6NHUmaxxTk6qx1ipW1XdfJ9Cdh5MaZPxrcX1IWZjSuinB6kuhpGL4h5utynxOMVuerUVKnfd6ylZq6pw3m1zLbbrYzZjhvBbtQnN62U6ns+u/LFSfw6Jx66lF/LK2Iq81TV7JJWpwje/LCO0Y3bdl3Za3cTprjrHW35vsVFPC7bJ7yHpezufJZ5UmnGhSjSv/Vl7TEWt0b8sOuqV9Vrpcz0sqxVa7nVrT5tZc1SbTfqr26I3Lh7grZyibxgeHIQS8qKG26y17m9l/VTXUtQWjk2G4RrRXklUgu0JyivsmS5ZdiIv2sfHV25c6tVd1/2rzeut1psdfjlkF0R4q5RB9EeYWTre4PR6nXCxamtnHJ4W8rU1Uu/6c4+0vbVRa0n+T9CNc6jmfCcJbLXdfM1POOH5X1u6l9Kj+P8Atnpdv+6/a/c0GFxbbUL/AO/n8ygzOFaTnR/Xy+Rq8ok/Js4lQlu3Bu8orva3MvVfmQ5wabTTTV009Gmt0zxKJoZwjbBwmtplBCyVUlKL00dayPPVNJXTvs1s13RscJ3OMZDmMovlu7q8qWunNu4fVJ29fmzpWQZwqkVrcw+bivGtcH07ehtcPKWTUp9+/qX4PiZ9IZMAAAAAAAAAAAAAAAAAAAAABjq0lJamQAFDjuHIT6Iw4ThaEXflRsgAI+HwiitESAAAAAD40Qcdl0Zp3RPAByvi7I/DaqRiktITt1/DK3yVvojWHE69xXgVPDVtNoNr5q0l/o5TUpWZruFZDsp8Mu3L+DIcXoVdvij35/yRIycWmnZppprdNbNG1ZDmyhXsrKM1GpGK2jzq7j9Jcy+VjV6sTOsTyvCu75vbU3rpyxnCcbL51p/keeNVqVKn3T+J74La1c4dmvgdswVfmimSSi4bxXNTXyL0yZrAAAAAAAAAAAAAAAAAAAAAAAAAAAAAAAAAAAACs4jnbD1P7lyL66fucrxlK0jonEuLUlZe7G/ycjn2MleTNJwqLjB+0ynG7E2VldETHySeFV/NevJrqot0oxf1cJr/ABZLrsr8XLnxagr2oRjQacUrVE3Kou+lSc1r27WO/F7FHHUfN/A5cDrcrnLyXxOtcHS9nE2xGscI0bU4m0IyhsAAAAAAAAAAAAAAAAAAAAAAAealRRV27IA9Aw06/NtovXc9SlFbv7s+6Pmz3c+eIu5Hq4mnbeJW4nF0+6OkKnI5ztUS5daP4l90eJYymt5xX+SNYrYyn3RCq5hBdiXHDbIssxL7m2zzektpcz7RTZGxOa3Wnkj8/M/2NSqZ5GOxWY7iFy0TJVfDm30IdvEoxXUsM9zRPRGsV6xjr4xswxTlfVRjFc1SctIU4LeUn2/3stWX9VMaYc+iMvfOeTYR8Xj/AAYupo5Ra8OLfvT6abtLf6W6mPhHLpTqKTu23dt7tvdsrsTX/wCVVioRapU1y0093e3NUl6ya+iUV0OncF5DypNoyuflfiLdr9K6fM2XDsT8NVp9X1+RuWS4Xlgi0MdGnZGQgFiAAAAAAAAAAAAAAAAAAAAAYcXio0oSnN8sYq7f6L1NOrZ+6s+aWkV7kOiX7kTjPP8Axa3gwfs6TtNp6Sq9ftt87lLCo7F/iYPhh459X7kZvP4mlNxj0XvZstXiNpWTK6vnlSXxMrHIi4jE2J1eLBPkiis4ldY9JljWziX4mQaucP8AEyrq4ht6ddEYK0ow1qVadP3vLKadS8Wk14cbyum9rXJbrqqW5tI+1u+16jt+hY1M1fcjzzB9yvlmWGXN7SrUa93w6NoTf/qcotfWJ4/m1O65cPWmvi56sKbv6WhL1OD4hhw/d7mTo8Oy5/t/tomyxLZ5jzSaSTk3okk3Jv0SIf8AMKz9zD0odnJVKst1vd8r2fwr3vRM9Sp4yqmnUlCDveFJKjTs7aNQS5lot7kefGqY/oi37iTDgtsv1yS95mxGIp0natNxdlLw4LnrNO9rL3Vt8TW6KvEYmpiWoRh4dFO8aa1benmnO15PReitolqXOW8EybV4/kbvknBKjZuJS5Wfbk8pcl5L65l1i8Ppxuceb839cig4T4Td03E6pluBVOKVhgcsjTSsickQCefQAAAAAAAAAAAAAAAAAAAACq4ozKWHwlapD30lGL/C5NR5vpe5akPNcHGtRqU5q8ZxcX3+a9ep0qcYzi5dNrfoc7VKUJKPXT16nGaNfXV6+u5YUaqIGcZTUw1Rxlqr+Sa92S/R+hGpYpo3fhjbFSg9pn53fVJNxlyaLevWsVtSTk32SlKTd7RjFXlJ+iSbPM8Tcp84x7d8PDlanyOvJWlJ2fMqSfRJ8rfW9l01i5NyxKnN9e3qd+H4TyLVDt39D1jM7m5OnhJOEFzQlXjdVq2rXNGTSlTja2is9XdvS2bKeE51Nbb7ltwnwvztNo6rlWRRhFaIx1ts7ZeKb2zeVVQqj4YLSNBwPAHeJdYfgSK+E3uGHS6GTlRzOpqNDgyC+FFhQ4Zpr4UX1j6AQaGVQj0RLhSSPYAAAAAAAAAAAAAAAAAAAAAAABhxeLhShKpUkowirybPqTb0j42ktszHmSujTKvGlSrJ+ElSh0bSlUfq76IyR4irx1541F1UopP7om/gLV1ISz6n0JOf5RzJtJST96MlzQkuzX6rXsznmY5bCEneM6WqskvFp26u+kl9pHTMFn9OtHs1pOL3i/29TzjMlp1Vsnc81ZF+LJxi9ezserMejKipSW/b3OP4nGU6afI5VqlrwSpyjSjPW3ic9m7NLRJp33MPDmSSqVLyu23dt6ttu7bfc6RiOBYt+6WuT8Lxp20PGRlWZDTsfQ94+LXjpqtdSTw9lCpwWhsCR4pU7IyEYkgAAAAAAAAAAAAAAAAAAAAAAAAAAAAAA57/ABLzV89KgnaKXizXeTbUb/JJ/c6Ecx/iZg5RxMKtvLOCjfpzRbuvs0WnCYxeSvF7depV8WcljPw+zfoUOHrPozNLGTXUrKGIsSJ4hNGrlXz6GK/62RlyJeCzJqrG7aUmoTtvytpX+mj+huXDGf8AP5ZPVaNX6rRnO6VSMZqc3aEH4k2ldqMdXZd9CZwXj5zqOUt5yc5WvbmlK7tf1bM7xqMYzhrrr7f6azgs5ShPfTf3/wAO0U7NHtIj4GV4oklEXoAAAAAAAAAAAAAAAAAAAAAAAAAAAAAAAAAKbiTK416UoTV1uu8ZLaSfcuTxUhdHqMnBqUXpo8yippxkuTOKYzIKkJSUfOo+qU7aauLd+q2uQnQaV5ONOK0cqk4win2u3vo9DqWe8Mxqp+VP6Gj4zgDzaR/Iuo8buUdOKb8yllwWly2pNLyNRzPHKpajRvKF06tXzRVW1moKLSaipJvXfR2VrG6cDZM1ZtGTKuBLNXib/k+TqlFaFRddO6bnN7Zb00wpgoQWkiyw1O0UZj4kfTkdQAAAAAAAAAAAAAAAAAAAAAAAAAAAAAAAAAAAD44mKWGi+hmABijh0uhkSPo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8" descr="data:image/jpeg;base64,/9j/4AAQSkZJRgABAQAAAQABAAD/2wCEAAkGBhEREBASEA8QDg8QFBAODQ8PDw8PDA8PFBAVFBUQEhIXGyYeGBkkGRISHzsiJScpLS8tFR4xNTEqNSYrLDUBCQoKDgwOGQ8PGjUlHyQ0LDUtNS8pKS0pLCspNTIvLCwsLykpNCwpLDEsLCw1KiwvLCwsKTQsLC0pNSwsLSksLP/AABEIAOEA4QMBIgACEQEDEQH/xAAbAAEAAgMBAQAAAAAAAAAAAAAABAUDBgcCAf/EADYQAAIBAgQEAwYEBgMAAAAAAAABAgMRBAUhMQYSQVETImEjMkJxgZFSocHRBxVDYoKxFFNy/8QAGwEBAAMBAQEBAAAAAAAAAAAAAAQFBgMCAQf/xAAuEQACAgIABAMGBwEAAAAAAAAAAQIDBBEFITFBElFxYaGx0fDxFCIyQoGRwRP/2gAMAwEAAhEDEQA/AO4gAAAAAAAAAAAAAAAAAAAAAAAAAAAAAAAAAAAAAAAAAAAAAAAAAAAAAAAAAAAAAAAGOrXjFXlJR+bCWw3oyAqsTxHSh+KXyWn5lbW44hH+lN/WJIji2z6RI8smqPWRs4NWh/EDD/FCpD1tGS/JlnguJsNV0hWg3+Fvll9mJ4t0FuUWIZVM3qMkWwPEaqZ7uRyQAAAAAAAAAAAAAAAAAAAAAAAAAAAAAADzOaSu3ZLds9Nmr1c28ao7PyJtRX6s7VVOzfkjjbaq9ebLatmLekNF36kCtRb1k/u9RUxkaa9SgzLP99SfTRKT1FFdfkxivzMl4uMV1KXFKJVYvPG+pEWKqT1jGcl3UW1+Rd1YsorbZS25UZPSRLxFFdGV9Wm0epTqLVwml3cZWMaxNyfCLRDlJMsMt4pxNBq1RzgvgqNyjb0e6N2yTjylVtGfsp9pNcrf9sjm00mYZRsRsjh9OQua0/NfXMk0Z92O9J7Xk/rkd4o4pS2ZnOQZBxfUoNRqOVSnsne84fK+69Do2WZ5Cok1JNNXTT0a7mWy8KzFf5unZmnxc2vJX5evdFyDzGdz0QiaAAAAAAAAAAAAAAAAAAAAAAAAeZ7M5djsRPCVp05XSu3CXSUL6NHUmaxxTk6qx1ipW1XdfJ9Cdh5MaZPxrcX1IWZjSuinB6kuhpGL4h5utynxOMVuerUVKnfd6ylZq6pw3m1zLbbrYzZjhvBbtQnN62U6ns+u/LFSfw6Jx66lF/LK2Iq81TV7JJWpwje/LCO0Y3bdl3Za3cTprjrHW35vsVFPC7bJ7yHpezufJZ5UmnGhSjSv/Vl7TEWt0b8sOuqV9Vrpcz0sqxVa7nVrT5tZc1SbTfqr26I3Lh7grZyibxgeHIQS8qKG26y17m9l/VTXUtQWjk2G4RrRXklUgu0JyivsmS5ZdiIv2sfHV25c6tVd1/2rzeut1psdfjlkF0R4q5RB9EeYWTre4PR6nXCxamtnHJ4W8rU1Uu/6c4+0vbVRa0n+T9CNc6jmfCcJbLXdfM1POOH5X1u6l9Kj+P8Atnpdv+6/a/c0GFxbbUL/AO/n8ygzOFaTnR/Xy+Rq8ok/Js4lQlu3Bu8orva3MvVfmQ5wabTTTV009Gmt0zxKJoZwjbBwmtplBCyVUlKL00dayPPVNJXTvs1s13RscJ3OMZDmMovlu7q8qWunNu4fVJ29fmzpWQZwqkVrcw+bivGtcH07ehtcPKWTUp9+/qX4PiZ9IZMAAAAAAAAAAAAAAAAAAAAABjq0lJamQAFDjuHIT6Iw4ThaEXflRsgAI+HwiitESAAAAAD40Qcdl0Zp3RPAByvi7I/DaqRiktITt1/DK3yVvojWHE69xXgVPDVtNoNr5q0l/o5TUpWZruFZDsp8Mu3L+DIcXoVdvij35/yRIycWmnZppprdNbNG1ZDmyhXsrKM1GpGK2jzq7j9Jcy+VjV6sTOsTyvCu75vbU3rpyxnCcbL51p/keeNVqVKn3T+J74La1c4dmvgdswVfmimSSi4bxXNTXyL0yZrAAAAAAAAAAAAAAAAAAAAAAAAAAAAAAAAAAAACs4jnbD1P7lyL66fucrxlK0jonEuLUlZe7G/ycjn2MleTNJwqLjB+0ynG7E2VldETHySeFV/NevJrqot0oxf1cJr/ABZLrsr8XLnxagr2oRjQacUrVE3Kou+lSc1r27WO/F7FHHUfN/A5cDrcrnLyXxOtcHS9nE2xGscI0bU4m0IyhsAAAAAAAAAAAAAAAAAAAAAAAealRRV27IA9Aw06/NtovXc9SlFbv7s+6Pmz3c+eIu5Hq4mnbeJW4nF0+6OkKnI5ztUS5daP4l90eJYymt5xX+SNYrYyn3RCq5hBdiXHDbIssxL7m2zzektpcz7RTZGxOa3Wnkj8/M/2NSqZ5GOxWY7iFy0TJVfDm30IdvEoxXUsM9zRPRGsV6xjr4xswxTlfVRjFc1SctIU4LeUn2/3stWX9VMaYc+iMvfOeTYR8Xj/AAYupo5Ra8OLfvT6abtLf6W6mPhHLpTqKTu23dt7tvdsrsTX/wCVVioRapU1y0093e3NUl6ya+iUV0OncF5DypNoyuflfiLdr9K6fM2XDsT8NVp9X1+RuWS4Xlgi0MdGnZGQgFiAAAAAAAAAAAAAAAAAAAAAYcXio0oSnN8sYq7f6L1NOrZ+6s+aWkV7kOiX7kTjPP8Axa3gwfs6TtNp6Sq9ftt87lLCo7F/iYPhh459X7kZvP4mlNxj0XvZstXiNpWTK6vnlSXxMrHIi4jE2J1eLBPkiis4ldY9JljWziX4mQaucP8AEyrq4ht6ddEYK0ow1qVadP3vLKadS8Wk14cbyum9rXJbrqqW5tI+1u+16jt+hY1M1fcjzzB9yvlmWGXN7SrUa93w6NoTf/qcotfWJ4/m1O65cPWmvi56sKbv6WhL1OD4hhw/d7mTo8Oy5/t/tomyxLZ5jzSaSTk3okk3Jv0SIf8AMKz9zD0odnJVKst1vd8r2fwr3vRM9Sp4yqmnUlCDveFJKjTs7aNQS5lot7kefGqY/oi37iTDgtsv1yS95mxGIp0natNxdlLw4LnrNO9rL3Vt8TW6KvEYmpiWoRh4dFO8aa1benmnO15PReitolqXOW8EybV4/kbvknBKjZuJS5Wfbk8pcl5L65l1i8Ppxuceb839cig4T4Td03E6pluBVOKVhgcsjTSsickQCefQAAAAAAAAAAAAAAAAAAAACq4ozKWHwlapD30lGL/C5NR5vpe5akPNcHGtRqU5q8ZxcX3+a9ep0qcYzi5dNrfoc7VKUJKPXT16nGaNfXV6+u5YUaqIGcZTUw1Rxlqr+Sa92S/R+hGpYpo3fhjbFSg9pn53fVJNxlyaLevWsVtSTk32SlKTd7RjFXlJ+iSbPM8Tcp84x7d8PDlanyOvJWlJ2fMqSfRJ8rfW9l01i5NyxKnN9e3qd+H4TyLVDt39D1jM7m5OnhJOEFzQlXjdVq2rXNGTSlTja2is9XdvS2bKeE51Nbb7ltwnwvztNo6rlWRRhFaIx1ts7ZeKb2zeVVQqj4YLSNBwPAHeJdYfgSK+E3uGHS6GTlRzOpqNDgyC+FFhQ4Zpr4UX1j6AQaGVQj0RLhSSPYAAAAAAAAAAAAAAAAAAAAAAABhxeLhShKpUkowirybPqTb0j42ktszHmSujTKvGlSrJ+ElSh0bSlUfq76IyR4irx1541F1UopP7om/gLV1ISz6n0JOf5RzJtJST96MlzQkuzX6rXsznmY5bCEneM6WqskvFp26u+kl9pHTMFn9OtHs1pOL3i/29TzjMlp1Vsnc81ZF+LJxi9ezserMejKipSW/b3OP4nGU6afI5VqlrwSpyjSjPW3ic9m7NLRJp33MPDmSSqVLyu23dt6ttu7bfc6RiOBYt+6WuT8Lxp20PGRlWZDTsfQ94+LXjpqtdSTw9lCpwWhsCR4pU7IyEYkgAAAAAAAAAAAAAAAAAAAAAAAAAAAAAA57/ABLzV89KgnaKXizXeTbUb/JJ/c6Ecx/iZg5RxMKtvLOCjfpzRbuvs0WnCYxeSvF7depV8WcljPw+zfoUOHrPozNLGTXUrKGIsSJ4hNGrlXz6GK/62RlyJeCzJqrG7aUmoTtvytpX+mj+huXDGf8AP5ZPVaNX6rRnO6VSMZqc3aEH4k2ldqMdXZd9CZwXj5zqOUt5yc5WvbmlK7tf1bM7xqMYzhrrr7f6azgs5ShPfTf3/wAO0U7NHtIj4GV4oklEXoAAAAAAAAAAAAAAAAAAAAAAAAAAAAAAAAAKbiTK416UoTV1uu8ZLaSfcuTxUhdHqMnBqUXpo8yippxkuTOKYzIKkJSUfOo+qU7aauLd+q2uQnQaV5ONOK0cqk4win2u3vo9DqWe8Mxqp+VP6Gj4zgDzaR/Iuo8buUdOKb8yllwWly2pNLyNRzPHKpajRvKF06tXzRVW1moKLSaipJvXfR2VrG6cDZM1ZtGTKuBLNXib/k+TqlFaFRddO6bnN7Zb00wpgoQWkiyw1O0UZj4kfTkdQAAAAAAAAAAAAAAAAAAAAAAAAAAAAAAAAAAAD44mKWGi+hmABijh0uhkSPo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0" descr="data:image/jpeg;base64,/9j/4AAQSkZJRgABAQAAAQABAAD/2wCEAAkGBhEREBASEA8QDg8QFBAODQ8PDw8PDA8PFBAVFBUQEhIXGyYeGBkkGRISHzsiJScpLS8tFR4xNTEqNSYrLDUBCQoKDgwOGQ8PGjUlHyQ0LDUtNS8pKS0pLCspNTIvLCwsLykpNCwpLDEsLCw1KiwvLCwsKTQsLC0pNSwsLSksLP/AABEIAOEA4QMBIgACEQEDEQH/xAAbAAEAAgMBAQAAAAAAAAAAAAAABAUDBgcCAf/EADYQAAIBAgQEAwYEBgMAAAAAAAABAgMRBAUhMQYSQVETImEjMkJxgZFSocHRBxVDYoKxFFNy/8QAGwEBAAMBAQEBAAAAAAAAAAAAAAQFBgMCAQf/xAAuEQACAgIABAMGBwEAAAAAAAAAAQIDBBEFITFBElFxYaGx0fDxFCIyQoGRwRP/2gAMAwEAAhEDEQA/AO4gAAAAAAAAAAAAAAAAAAAAAAAAAAAAAAAAAAAAAAAAAAAAAAAAAAAAAAAAAAAAAAAGOrXjFXlJR+bCWw3oyAqsTxHSh+KXyWn5lbW44hH+lN/WJIji2z6RI8smqPWRs4NWh/EDD/FCpD1tGS/JlnguJsNV0hWg3+Fvll9mJ4t0FuUWIZVM3qMkWwPEaqZ7uRyQAAAAAAAAAAAAAAAAAAAAAAAAAAAAAADzOaSu3ZLds9Nmr1c28ao7PyJtRX6s7VVOzfkjjbaq9ebLatmLekNF36kCtRb1k/u9RUxkaa9SgzLP99SfTRKT1FFdfkxivzMl4uMV1KXFKJVYvPG+pEWKqT1jGcl3UW1+Rd1YsorbZS25UZPSRLxFFdGV9Wm0epTqLVwml3cZWMaxNyfCLRDlJMsMt4pxNBq1RzgvgqNyjb0e6N2yTjylVtGfsp9pNcrf9sjm00mYZRsRsjh9OQua0/NfXMk0Z92O9J7Xk/rkd4o4pS2ZnOQZBxfUoNRqOVSnsne84fK+69Do2WZ5Cok1JNNXTT0a7mWy8KzFf5unZmnxc2vJX5evdFyDzGdz0QiaAAAAAAAAAAAAAAAAAAAAAAAAeZ7M5djsRPCVp05XSu3CXSUL6NHUmaxxTk6qx1ipW1XdfJ9Cdh5MaZPxrcX1IWZjSuinB6kuhpGL4h5utynxOMVuerUVKnfd6ylZq6pw3m1zLbbrYzZjhvBbtQnN62U6ns+u/LFSfw6Jx66lF/LK2Iq81TV7JJWpwje/LCO0Y3bdl3Za3cTprjrHW35vsVFPC7bJ7yHpezufJZ5UmnGhSjSv/Vl7TEWt0b8sOuqV9Vrpcz0sqxVa7nVrT5tZc1SbTfqr26I3Lh7grZyibxgeHIQS8qKG26y17m9l/VTXUtQWjk2G4RrRXklUgu0JyivsmS5ZdiIv2sfHV25c6tVd1/2rzeut1psdfjlkF0R4q5RB9EeYWTre4PR6nXCxamtnHJ4W8rU1Uu/6c4+0vbVRa0n+T9CNc6jmfCcJbLXdfM1POOH5X1u6l9Kj+P8Atnpdv+6/a/c0GFxbbUL/AO/n8ygzOFaTnR/Xy+Rq8ok/Js4lQlu3Bu8orva3MvVfmQ5wabTTTV009Gmt0zxKJoZwjbBwmtplBCyVUlKL00dayPPVNJXTvs1s13RscJ3OMZDmMovlu7q8qWunNu4fVJ29fmzpWQZwqkVrcw+bivGtcH07ehtcPKWTUp9+/qX4PiZ9IZMAAAAAAAAAAAAAAAAAAAAABjq0lJamQAFDjuHIT6Iw4ThaEXflRsgAI+HwiitESAAAAAD40Qcdl0Zp3RPAByvi7I/DaqRiktITt1/DK3yVvojWHE69xXgVPDVtNoNr5q0l/o5TUpWZruFZDsp8Mu3L+DIcXoVdvij35/yRIycWmnZppprdNbNG1ZDmyhXsrKM1GpGK2jzq7j9Jcy+VjV6sTOsTyvCu75vbU3rpyxnCcbL51p/keeNVqVKn3T+J74La1c4dmvgdswVfmimSSi4bxXNTXyL0yZrAAAAAAAAAAAAAAAAAAAAAAAAAAAAAAAAAAAACs4jnbD1P7lyL66fucrxlK0jonEuLUlZe7G/ycjn2MleTNJwqLjB+0ynG7E2VldETHySeFV/NevJrqot0oxf1cJr/ABZLrsr8XLnxagr2oRjQacUrVE3Kou+lSc1r27WO/F7FHHUfN/A5cDrcrnLyXxOtcHS9nE2xGscI0bU4m0IyhsAAAAAAAAAAAAAAAAAAAAAAAealRRV27IA9Aw06/NtovXc9SlFbv7s+6Pmz3c+eIu5Hq4mnbeJW4nF0+6OkKnI5ztUS5daP4l90eJYymt5xX+SNYrYyn3RCq5hBdiXHDbIssxL7m2zzektpcz7RTZGxOa3Wnkj8/M/2NSqZ5GOxWY7iFy0TJVfDm30IdvEoxXUsM9zRPRGsV6xjr4xswxTlfVRjFc1SctIU4LeUn2/3stWX9VMaYc+iMvfOeTYR8Xj/AAYupo5Ra8OLfvT6abtLf6W6mPhHLpTqKTu23dt7tvdsrsTX/wCVVioRapU1y0093e3NUl6ya+iUV0OncF5DypNoyuflfiLdr9K6fM2XDsT8NVp9X1+RuWS4Xlgi0MdGnZGQgFiAAAAAAAAAAAAAAAAAAAAAYcXio0oSnN8sYq7f6L1NOrZ+6s+aWkV7kOiX7kTjPP8Axa3gwfs6TtNp6Sq9ftt87lLCo7F/iYPhh459X7kZvP4mlNxj0XvZstXiNpWTK6vnlSXxMrHIi4jE2J1eLBPkiis4ldY9JljWziX4mQaucP8AEyrq4ht6ddEYK0ow1qVadP3vLKadS8Wk14cbyum9rXJbrqqW5tI+1u+16jt+hY1M1fcjzzB9yvlmWGXN7SrUa93w6NoTf/qcotfWJ4/m1O65cPWmvi56sKbv6WhL1OD4hhw/d7mTo8Oy5/t/tomyxLZ5jzSaSTk3okk3Jv0SIf8AMKz9zD0odnJVKst1vd8r2fwr3vRM9Sp4yqmnUlCDveFJKjTs7aNQS5lot7kefGqY/oi37iTDgtsv1yS95mxGIp0natNxdlLw4LnrNO9rL3Vt8TW6KvEYmpiWoRh4dFO8aa1benmnO15PReitolqXOW8EybV4/kbvknBKjZuJS5Wfbk8pcl5L65l1i8Ppxuceb839cig4T4Td03E6pluBVOKVhgcsjTSsickQCefQAAAAAAAAAAAAAAAAAAAACq4ozKWHwlapD30lGL/C5NR5vpe5akPNcHGtRqU5q8ZxcX3+a9ep0qcYzi5dNrfoc7VKUJKPXT16nGaNfXV6+u5YUaqIGcZTUw1Rxlqr+Sa92S/R+hGpYpo3fhjbFSg9pn53fVJNxlyaLevWsVtSTk32SlKTd7RjFXlJ+iSbPM8Tcp84x7d8PDlanyOvJWlJ2fMqSfRJ8rfW9l01i5NyxKnN9e3qd+H4TyLVDt39D1jM7m5OnhJOEFzQlXjdVq2rXNGTSlTja2is9XdvS2bKeE51Nbb7ltwnwvztNo6rlWRRhFaIx1ts7ZeKb2zeVVQqj4YLSNBwPAHeJdYfgSK+E3uGHS6GTlRzOpqNDgyC+FFhQ4Zpr4UX1j6AQaGVQj0RLhSSPYAAAAAAAAAAAAAAAAAAAAAAABhxeLhShKpUkowirybPqTb0j42ktszHmSujTKvGlSrJ+ElSh0bSlUfq76IyR4irx1541F1UopP7om/gLV1ISz6n0JOf5RzJtJST96MlzQkuzX6rXsznmY5bCEneM6WqskvFp26u+kl9pHTMFn9OtHs1pOL3i/29TzjMlp1Vsnc81ZF+LJxi9ezserMejKipSW/b3OP4nGU6afI5VqlrwSpyjSjPW3ic9m7NLRJp33MPDmSSqVLyu23dt6ttu7bfc6RiOBYt+6WuT8Lxp20PGRlWZDTsfQ94+LXjpqtdSTw9lCpwWhsCR4pU7IyEYkgAAAAAAAAAAAAAAAAAAAAAAAAAAAAAA57/ABLzV89KgnaKXizXeTbUb/JJ/c6Ecx/iZg5RxMKtvLOCjfpzRbuvs0WnCYxeSvF7depV8WcljPw+zfoUOHrPozNLGTXUrKGIsSJ4hNGrlXz6GK/62RlyJeCzJqrG7aUmoTtvytpX+mj+huXDGf8AP5ZPVaNX6rRnO6VSMZqc3aEH4k2ldqMdXZd9CZwXj5zqOUt5yc5WvbmlK7tf1bM7xqMYzhrrr7f6azgs5ShPfTf3/wAO0U7NHtIj4GV4oklEXoAAAAAAAAAAAAAAAAAAAAAAAAAAAAAAAAAKbiTK416UoTV1uu8ZLaSfcuTxUhdHqMnBqUXpo8yippxkuTOKYzIKkJSUfOo+qU7aauLd+q2uQnQaV5ONOK0cqk4win2u3vo9DqWe8Mxqp+VP6Gj4zgDzaR/Iuo8buUdOKb8yllwWly2pNLyNRzPHKpajRvKF06tXzRVW1moKLSaipJvXfR2VrG6cDZM1ZtGTKuBLNXib/k+TqlFaFRddO6bnN7Zb00wpgoQWkiyw1O0UZj4kfTkdQAAAAAAAAAAAAAAAAAAAAAAAAAAAAAAAAAAAD44mKWGi+hmABijh0uhkSPo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12" descr="data:image/jpeg;base64,/9j/4AAQSkZJRgABAQAAAQABAAD/2wCEAAkGBhEREBASEA8QDg8QFBAODQ8PDw8PDA8PFBAVFBUQEhIXGyYeGBkkGRISHzsiJScpLS8tFR4xNTEqNSYrLDUBCQoKDgwOGQ8PGjUlHyQ0LDUtNS8pKS0pLCspNTIvLCwsLykpNCwpLDEsLCw1KiwvLCwsKTQsLC0pNSwsLSksLP/AABEIAOEA4QMBIgACEQEDEQH/xAAbAAEAAgMBAQAAAAAAAAAAAAAABAUDBgcCAf/EADYQAAIBAgQEAwYEBgMAAAAAAAABAgMRBAUhMQYSQVETImEjMkJxgZFSocHRBxVDYoKxFFNy/8QAGwEBAAMBAQEBAAAAAAAAAAAAAAQFBgMCAQf/xAAuEQACAgIABAMGBwEAAAAAAAAAAQIDBBEFITFBElFxYaGx0fDxFCIyQoGRwRP/2gAMAwEAAhEDEQA/AO4gAAAAAAAAAAAAAAAAAAAAAAAAAAAAAAAAAAAAAAAAAAAAAAAAAAAAAAAAAAAAAAAGOrXjFXlJR+bCWw3oyAqsTxHSh+KXyWn5lbW44hH+lN/WJIji2z6RI8smqPWRs4NWh/EDD/FCpD1tGS/JlnguJsNV0hWg3+Fvll9mJ4t0FuUWIZVM3qMkWwPEaqZ7uRyQAAAAAAAAAAAAAAAAAAAAAAAAAAAAAADzOaSu3ZLds9Nmr1c28ao7PyJtRX6s7VVOzfkjjbaq9ebLatmLekNF36kCtRb1k/u9RUxkaa9SgzLP99SfTRKT1FFdfkxivzMl4uMV1KXFKJVYvPG+pEWKqT1jGcl3UW1+Rd1YsorbZS25UZPSRLxFFdGV9Wm0epTqLVwml3cZWMaxNyfCLRDlJMsMt4pxNBq1RzgvgqNyjb0e6N2yTjylVtGfsp9pNcrf9sjm00mYZRsRsjh9OQua0/NfXMk0Z92O9J7Xk/rkd4o4pS2ZnOQZBxfUoNRqOVSnsne84fK+69Do2WZ5Cok1JNNXTT0a7mWy8KzFf5unZmnxc2vJX5evdFyDzGdz0QiaAAAAAAAAAAAAAAAAAAAAAAAAeZ7M5djsRPCVp05XSu3CXSUL6NHUmaxxTk6qx1ipW1XdfJ9Cdh5MaZPxrcX1IWZjSuinB6kuhpGL4h5utynxOMVuerUVKnfd6ylZq6pw3m1zLbbrYzZjhvBbtQnN62U6ns+u/LFSfw6Jx66lF/LK2Iq81TV7JJWpwje/LCO0Y3bdl3Za3cTprjrHW35vsVFPC7bJ7yHpezufJZ5UmnGhSjSv/Vl7TEWt0b8sOuqV9Vrpcz0sqxVa7nVrT5tZc1SbTfqr26I3Lh7grZyibxgeHIQS8qKG26y17m9l/VTXUtQWjk2G4RrRXklUgu0JyivsmS5ZdiIv2sfHV25c6tVd1/2rzeut1psdfjlkF0R4q5RB9EeYWTre4PR6nXCxamtnHJ4W8rU1Uu/6c4+0vbVRa0n+T9CNc6jmfCcJbLXdfM1POOH5X1u6l9Kj+P8Atnpdv+6/a/c0GFxbbUL/AO/n8ygzOFaTnR/Xy+Rq8ok/Js4lQlu3Bu8orva3MvVfmQ5wabTTTV009Gmt0zxKJoZwjbBwmtplBCyVUlKL00dayPPVNJXTvs1s13RscJ3OMZDmMovlu7q8qWunNu4fVJ29fmzpWQZwqkVrcw+bivGtcH07ehtcPKWTUp9+/qX4PiZ9IZMAAAAAAAAAAAAAAAAAAAAABjq0lJamQAFDjuHIT6Iw4ThaEXflRsgAI+HwiitESAAAAAD40Qcdl0Zp3RPAByvi7I/DaqRiktITt1/DK3yVvojWHE69xXgVPDVtNoNr5q0l/o5TUpWZruFZDsp8Mu3L+DIcXoVdvij35/yRIycWmnZppprdNbNG1ZDmyhXsrKM1GpGK2jzq7j9Jcy+VjV6sTOsTyvCu75vbU3rpyxnCcbL51p/keeNVqVKn3T+J74La1c4dmvgdswVfmimSSi4bxXNTXyL0yZrAAAAAAAAAAAAAAAAAAAAAAAAAAAAAAAAAAAACs4jnbD1P7lyL66fucrxlK0jonEuLUlZe7G/ycjn2MleTNJwqLjB+0ynG7E2VldETHySeFV/NevJrqot0oxf1cJr/ABZLrsr8XLnxagr2oRjQacUrVE3Kou+lSc1r27WO/F7FHHUfN/A5cDrcrnLyXxOtcHS9nE2xGscI0bU4m0IyhsAAAAAAAAAAAAAAAAAAAAAAAealRRV27IA9Aw06/NtovXc9SlFbv7s+6Pmz3c+eIu5Hq4mnbeJW4nF0+6OkKnI5ztUS5daP4l90eJYymt5xX+SNYrYyn3RCq5hBdiXHDbIssxL7m2zzektpcz7RTZGxOa3Wnkj8/M/2NSqZ5GOxWY7iFy0TJVfDm30IdvEoxXUsM9zRPRGsV6xjr4xswxTlfVRjFc1SctIU4LeUn2/3stWX9VMaYc+iMvfOeTYR8Xj/AAYupo5Ra8OLfvT6abtLf6W6mPhHLpTqKTu23dt7tvdsrsTX/wCVVioRapU1y0093e3NUl6ya+iUV0OncF5DypNoyuflfiLdr9K6fM2XDsT8NVp9X1+RuWS4Xlgi0MdGnZGQgFiAAAAAAAAAAAAAAAAAAAAAYcXio0oSnN8sYq7f6L1NOrZ+6s+aWkV7kOiX7kTjPP8Axa3gwfs6TtNp6Sq9ftt87lLCo7F/iYPhh459X7kZvP4mlNxj0XvZstXiNpWTK6vnlSXxMrHIi4jE2J1eLBPkiis4ldY9JljWziX4mQaucP8AEyrq4ht6ddEYK0ow1qVadP3vLKadS8Wk14cbyum9rXJbrqqW5tI+1u+16jt+hY1M1fcjzzB9yvlmWGXN7SrUa93w6NoTf/qcotfWJ4/m1O65cPWmvi56sKbv6WhL1OD4hhw/d7mTo8Oy5/t/tomyxLZ5jzSaSTk3okk3Jv0SIf8AMKz9zD0odnJVKst1vd8r2fwr3vRM9Sp4yqmnUlCDveFJKjTs7aNQS5lot7kefGqY/oi37iTDgtsv1yS95mxGIp0natNxdlLw4LnrNO9rL3Vt8TW6KvEYmpiWoRh4dFO8aa1benmnO15PReitolqXOW8EybV4/kbvknBKjZuJS5Wfbk8pcl5L65l1i8Ppxuceb839cig4T4Td03E6pluBVOKVhgcsjTSsickQCefQAAAAAAAAAAAAAAAAAAAACq4ozKWHwlapD30lGL/C5NR5vpe5akPNcHGtRqU5q8ZxcX3+a9ep0qcYzi5dNrfoc7VKUJKPXT16nGaNfXV6+u5YUaqIGcZTUw1Rxlqr+Sa92S/R+hGpYpo3fhjbFSg9pn53fVJNxlyaLevWsVtSTk32SlKTd7RjFXlJ+iSbPM8Tcp84x7d8PDlanyOvJWlJ2fMqSfRJ8rfW9l01i5NyxKnN9e3qd+H4TyLVDt39D1jM7m5OnhJOEFzQlXjdVq2rXNGTSlTja2is9XdvS2bKeE51Nbb7ltwnwvztNo6rlWRRhFaIx1ts7ZeKb2zeVVQqj4YLSNBwPAHeJdYfgSK+E3uGHS6GTlRzOpqNDgyC+FFhQ4Zpr4UX1j6AQaGVQj0RLhSSPYAAAAAAAAAAAAAAAAAAAAAAABhxeLhShKpUkowirybPqTb0j42ktszHmSujTKvGlSrJ+ElSh0bSlUfq76IyR4irx1541F1UopP7om/gLV1ISz6n0JOf5RzJtJST96MlzQkuzX6rXsznmY5bCEneM6WqskvFp26u+kl9pHTMFn9OtHs1pOL3i/29TzjMlp1Vsnc81ZF+LJxi9ezserMejKipSW/b3OP4nGU6afI5VqlrwSpyjSjPW3ic9m7NLRJp33MPDmSSqVLyu23dt6ttu7bfc6RiOBYt+6WuT8Lxp20PGRlWZDTsfQ94+LXjpqtdSTw9lCpwWhsCR4pU7IyEYkgAAAAAAAAAAAAAAAAAAAAAAAAAAAAAA57/ABLzV89KgnaKXizXeTbUb/JJ/c6Ecx/iZg5RxMKtvLOCjfpzRbuvs0WnCYxeSvF7depV8WcljPw+zfoUOHrPozNLGTXUrKGIsSJ4hNGrlXz6GK/62RlyJeCzJqrG7aUmoTtvytpX+mj+huXDGf8AP5ZPVaNX6rRnO6VSMZqc3aEH4k2ldqMdXZd9CZwXj5zqOUt5yc5WvbmlK7tf1bM7xqMYzhrrr7f6azgs5ShPfTf3/wAO0U7NHtIj4GV4oklEXoAAAAAAAAAAAAAAAAAAAAAAAAAAAAAAAAAKbiTK416UoTV1uu8ZLaSfcuTxUhdHqMnBqUXpo8yippxkuTOKYzIKkJSUfOo+qU7aauLd+q2uQnQaV5ONOK0cqk4win2u3vo9DqWe8Mxqp+VP6Gj4zgDzaR/Iuo8buUdOKb8yllwWly2pNLyNRzPHKpajRvKF06tXzRVW1moKLSaipJvXfR2VrG6cDZM1ZtGTKuBLNXib/k+TqlFaFRddO6bnN7Zb00wpgoQWkiyw1O0UZj4kfTkdQAAAAAAAAAAAAAAAAAAAAAAAAAAAAAAAAAAAD44mKWGi+hmABijh0uhkSPo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14" descr="data:image/jpeg;base64,/9j/4AAQSkZJRgABAQAAAQABAAD/2wCEAAkGBhEREBASEA8QDg8QFBAODQ8PDw8PDA8PFBAVFBUQEhIXGyYeGBkkGRISHzsiJScpLS8tFR4xNTEqNSYrLDUBCQoKDgwOGQ8PGjUlHyQ0LDUtNS8pKS0pLCspNTIvLCwsLykpNCwpLDEsLCw1KiwvLCwsKTQsLC0pNSwsLSksLP/AABEIAOEA4QMBIgACEQEDEQH/xAAbAAEAAgMBAQAAAAAAAAAAAAAABAUDBgcCAf/EADYQAAIBAgQEAwYEBgMAAAAAAAABAgMRBAUhMQYSQVETImEjMkJxgZFSocHRBxVDYoKxFFNy/8QAGwEBAAMBAQEBAAAAAAAAAAAAAAQFBgMCAQf/xAAuEQACAgIABAMGBwEAAAAAAAAAAQIDBBEFITFBElFxYaGx0fDxFCIyQoGRwRP/2gAMAwEAAhEDEQA/AO4gAAAAAAAAAAAAAAAAAAAAAAAAAAAAAAAAAAAAAAAAAAAAAAAAAAAAAAAAAAAAAAAGOrXjFXlJR+bCWw3oyAqsTxHSh+KXyWn5lbW44hH+lN/WJIji2z6RI8smqPWRs4NWh/EDD/FCpD1tGS/JlnguJsNV0hWg3+Fvll9mJ4t0FuUWIZVM3qMkWwPEaqZ7uRyQAAAAAAAAAAAAAAAAAAAAAAAAAAAAAADzOaSu3ZLds9Nmr1c28ao7PyJtRX6s7VVOzfkjjbaq9ebLatmLekNF36kCtRb1k/u9RUxkaa9SgzLP99SfTRKT1FFdfkxivzMl4uMV1KXFKJVYvPG+pEWKqT1jGcl3UW1+Rd1YsorbZS25UZPSRLxFFdGV9Wm0epTqLVwml3cZWMaxNyfCLRDlJMsMt4pxNBq1RzgvgqNyjb0e6N2yTjylVtGfsp9pNcrf9sjm00mYZRsRsjh9OQua0/NfXMk0Z92O9J7Xk/rkd4o4pS2ZnOQZBxfUoNRqOVSnsne84fK+69Do2WZ5Cok1JNNXTT0a7mWy8KzFf5unZmnxc2vJX5evdFyDzGdz0QiaAAAAAAAAAAAAAAAAAAAAAAAAeZ7M5djsRPCVp05XSu3CXSUL6NHUmaxxTk6qx1ipW1XdfJ9Cdh5MaZPxrcX1IWZjSuinB6kuhpGL4h5utynxOMVuerUVKnfd6ylZq6pw3m1zLbbrYzZjhvBbtQnN62U6ns+u/LFSfw6Jx66lF/LK2Iq81TV7JJWpwje/LCO0Y3bdl3Za3cTprjrHW35vsVFPC7bJ7yHpezufJZ5UmnGhSjSv/Vl7TEWt0b8sOuqV9Vrpcz0sqxVa7nVrT5tZc1SbTfqr26I3Lh7grZyibxgeHIQS8qKG26y17m9l/VTXUtQWjk2G4RrRXklUgu0JyivsmS5ZdiIv2sfHV25c6tVd1/2rzeut1psdfjlkF0R4q5RB9EeYWTre4PR6nXCxamtnHJ4W8rU1Uu/6c4+0vbVRa0n+T9CNc6jmfCcJbLXdfM1POOH5X1u6l9Kj+P8Atnpdv+6/a/c0GFxbbUL/AO/n8ygzOFaTnR/Xy+Rq8ok/Js4lQlu3Bu8orva3MvVfmQ5wabTTTV009Gmt0zxKJoZwjbBwmtplBCyVUlKL00dayPPVNJXTvs1s13RscJ3OMZDmMovlu7q8qWunNu4fVJ29fmzpWQZwqkVrcw+bivGtcH07ehtcPKWTUp9+/qX4PiZ9IZMAAAAAAAAAAAAAAAAAAAAABjq0lJamQAFDjuHIT6Iw4ThaEXflRsgAI+HwiitESAAAAAD40Qcdl0Zp3RPAByvi7I/DaqRiktITt1/DK3yVvojWHE69xXgVPDVtNoNr5q0l/o5TUpWZruFZDsp8Mu3L+DIcXoVdvij35/yRIycWmnZppprdNbNG1ZDmyhXsrKM1GpGK2jzq7j9Jcy+VjV6sTOsTyvCu75vbU3rpyxnCcbL51p/keeNVqVKn3T+J74La1c4dmvgdswVfmimSSi4bxXNTXyL0yZrAAAAAAAAAAAAAAAAAAAAAAAAAAAAAAAAAAAACs4jnbD1P7lyL66fucrxlK0jonEuLUlZe7G/ycjn2MleTNJwqLjB+0ynG7E2VldETHySeFV/NevJrqot0oxf1cJr/ABZLrsr8XLnxagr2oRjQacUrVE3Kou+lSc1r27WO/F7FHHUfN/A5cDrcrnLyXxOtcHS9nE2xGscI0bU4m0IyhsAAAAAAAAAAAAAAAAAAAAAAAealRRV27IA9Aw06/NtovXc9SlFbv7s+6Pmz3c+eIu5Hq4mnbeJW4nF0+6OkKnI5ztUS5daP4l90eJYymt5xX+SNYrYyn3RCq5hBdiXHDbIssxL7m2zzektpcz7RTZGxOa3Wnkj8/M/2NSqZ5GOxWY7iFy0TJVfDm30IdvEoxXUsM9zRPRGsV6xjr4xswxTlfVRjFc1SctIU4LeUn2/3stWX9VMaYc+iMvfOeTYR8Xj/AAYupo5Ra8OLfvT6abtLf6W6mPhHLpTqKTu23dt7tvdsrsTX/wCVVioRapU1y0093e3NUl6ya+iUV0OncF5DypNoyuflfiLdr9K6fM2XDsT8NVp9X1+RuWS4Xlgi0MdGnZGQgFiAAAAAAAAAAAAAAAAAAAAAYcXio0oSnN8sYq7f6L1NOrZ+6s+aWkV7kOiX7kTjPP8Axa3gwfs6TtNp6Sq9ftt87lLCo7F/iYPhh459X7kZvP4mlNxj0XvZstXiNpWTK6vnlSXxMrHIi4jE2J1eLBPkiis4ldY9JljWziX4mQaucP8AEyrq4ht6ddEYK0ow1qVadP3vLKadS8Wk14cbyum9rXJbrqqW5tI+1u+16jt+hY1M1fcjzzB9yvlmWGXN7SrUa93w6NoTf/qcotfWJ4/m1O65cPWmvi56sKbv6WhL1OD4hhw/d7mTo8Oy5/t/tomyxLZ5jzSaSTk3okk3Jv0SIf8AMKz9zD0odnJVKst1vd8r2fwr3vRM9Sp4yqmnUlCDveFJKjTs7aNQS5lot7kefGqY/oi37iTDgtsv1yS95mxGIp0natNxdlLw4LnrNO9rL3Vt8TW6KvEYmpiWoRh4dFO8aa1benmnO15PReitolqXOW8EybV4/kbvknBKjZuJS5Wfbk8pcl5L65l1i8Ppxuceb839cig4T4Td03E6pluBVOKVhgcsjTSsickQCefQAAAAAAAAAAAAAAAAAAAACq4ozKWHwlapD30lGL/C5NR5vpe5akPNcHGtRqU5q8ZxcX3+a9ep0qcYzi5dNrfoc7VKUJKPXT16nGaNfXV6+u5YUaqIGcZTUw1Rxlqr+Sa92S/R+hGpYpo3fhjbFSg9pn53fVJNxlyaLevWsVtSTk32SlKTd7RjFXlJ+iSbPM8Tcp84x7d8PDlanyOvJWlJ2fMqSfRJ8rfW9l01i5NyxKnN9e3qd+H4TyLVDt39D1jM7m5OnhJOEFzQlXjdVq2rXNGTSlTja2is9XdvS2bKeE51Nbb7ltwnwvztNo6rlWRRhFaIx1ts7ZeKb2zeVVQqj4YLSNBwPAHeJdYfgSK+E3uGHS6GTlRzOpqNDgyC+FFhQ4Zpr4UX1j6AQaGVQj0RLhSSPYAAAAAAAAAAAAAAAAAAAAAAABhxeLhShKpUkowirybPqTb0j42ktszHmSujTKvGlSrJ+ElSh0bSlUfq76IyR4irx1541F1UopP7om/gLV1ISz6n0JOf5RzJtJST96MlzQkuzX6rXsznmY5bCEneM6WqskvFp26u+kl9pHTMFn9OtHs1pOL3i/29TzjMlp1Vsnc81ZF+LJxi9ezserMejKipSW/b3OP4nGU6afI5VqlrwSpyjSjPW3ic9m7NLRJp33MPDmSSqVLyu23dt6ttu7bfc6RiOBYt+6WuT8Lxp20PGRlWZDTsfQ94+LXjpqtdSTw9lCpwWhsCR4pU7IyEYkgAAAAAAAAAAAAAAAAAAAAAAAAAAAAAA57/ABLzV89KgnaKXizXeTbUb/JJ/c6Ecx/iZg5RxMKtvLOCjfpzRbuvs0WnCYxeSvF7depV8WcljPw+zfoUOHrPozNLGTXUrKGIsSJ4hNGrlXz6GK/62RlyJeCzJqrG7aUmoTtvytpX+mj+huXDGf8AP5ZPVaNX6rRnO6VSMZqc3aEH4k2ldqMdXZd9CZwXj5zqOUt5yc5WvbmlK7tf1bM7xqMYzhrrr7f6azgs5ShPfTf3/wAO0U7NHtIj4GV4oklEXoAAAAAAAAAAAAAAAAAAAAAAAAAAAAAAAAAKbiTK416UoTV1uu8ZLaSfcuTxUhdHqMnBqUXpo8yippxkuTOKYzIKkJSUfOo+qU7aauLd+q2uQnQaV5ONOK0cqk4win2u3vo9DqWe8Mxqp+VP6Gj4zgDzaR/Iuo8buUdOKb8yllwWly2pNLyNRzPHKpajRvKF06tXzRVW1moKLSaipJvXfR2VrG6cDZM1ZtGTKuBLNXib/k+TqlFaFRddO6bnN7Zb00wpgoQWkiyw1O0UZj4kfTkdQAAAAAAAAAAAAAAAAAAAAAAAAAAAAAAAAAAAD44mKWGi+hmABijh0uhkSPo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40" name="Picture 16" descr="http://blogimg.goo.ne.jp/user_image/07/c5/7cdb1446717dec7374a5d09fd5dfc3e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4350">
            <a:off x="6463267" y="3913229"/>
            <a:ext cx="1550133" cy="15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角丸四角形 22"/>
          <p:cNvSpPr/>
          <p:nvPr/>
        </p:nvSpPr>
        <p:spPr>
          <a:xfrm>
            <a:off x="460375" y="2852936"/>
            <a:ext cx="3679577" cy="3672408"/>
          </a:xfrm>
          <a:prstGeom prst="roundRect">
            <a:avLst/>
          </a:prstGeom>
          <a:solidFill>
            <a:srgbClr val="00CC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19672" y="2564904"/>
            <a:ext cx="122413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CC00"/>
                </a:solidFill>
              </a:rPr>
              <a:t>4-dim</a:t>
            </a:r>
            <a:endParaRPr kumimoji="1" lang="ja-JP" altLang="en-US" sz="2800" b="1" dirty="0">
              <a:solidFill>
                <a:srgbClr val="00CC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23500" y="3068960"/>
            <a:ext cx="219291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Higher-dim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251520" y="3722778"/>
            <a:ext cx="8496944" cy="1545669"/>
          </a:xfrm>
          <a:prstGeom prst="roundRect">
            <a:avLst/>
          </a:prstGeom>
          <a:solidFill>
            <a:srgbClr val="00B0F0">
              <a:alpha val="8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/>
          <a:lstStyle/>
          <a:p>
            <a:r>
              <a:rPr kumimoji="1" lang="en-US" altLang="ja-JP" dirty="0" smtClean="0"/>
              <a:t>uniqueness theorem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863126" y="1680192"/>
            <a:ext cx="3885338" cy="1747937"/>
            <a:chOff x="4929241" y="1556792"/>
            <a:chExt cx="3885338" cy="174793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929241" y="1556792"/>
              <a:ext cx="3381282" cy="1458163"/>
              <a:chOff x="2907175" y="1772815"/>
              <a:chExt cx="3381282" cy="1458163"/>
            </a:xfrm>
          </p:grpSpPr>
          <p:pic>
            <p:nvPicPr>
              <p:cNvPr id="10" name="Picture 8" descr="http://upload.wikimedia.org/wikipedia/commons/5/52/BrandonCar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1772815"/>
                <a:ext cx="1284409" cy="14449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4" descr="http://www.etsu.edu/physics/plntrm/relat/israel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7175" y="1772816"/>
                <a:ext cx="1944216" cy="1458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t1.gstatic.com/images?q=tbn:ANd9GcSNsA9_IWJAkqGUi3taweJy4LI_GEMyFHLI-PphDDXQYXK1377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072" y="1772816"/>
                <a:ext cx="1008112" cy="14449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テキスト ボックス 5"/>
            <p:cNvSpPr txBox="1"/>
            <p:nvPr/>
          </p:nvSpPr>
          <p:spPr>
            <a:xfrm>
              <a:off x="5004048" y="299695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W. Israel</a:t>
              </a:r>
              <a:endParaRPr kumimoji="1" lang="ja-JP" altLang="en-US" sz="1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940152" y="2996952"/>
              <a:ext cx="1185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S. Hawking</a:t>
              </a:r>
              <a:endParaRPr kumimoji="1" lang="ja-JP" altLang="en-US" sz="1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200266" y="2987079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B. Carter</a:t>
              </a:r>
              <a:endParaRPr kumimoji="1" lang="ja-JP" altLang="en-US" sz="1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310523" y="29255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…</a:t>
              </a:r>
              <a:endParaRPr kumimoji="1" lang="ja-JP" altLang="en-US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63727" y="19230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Black hole </a:t>
            </a:r>
            <a:endParaRPr kumimoji="1" lang="en-US" altLang="ja-JP" sz="24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1560" y="407707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Stationary, Asymptotically flat black holes without naked singularities are characterized by its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mass and angular momentum</a:t>
            </a:r>
            <a:r>
              <a:rPr kumimoji="1" lang="en-US" altLang="ja-JP" sz="2000" dirty="0" smtClean="0"/>
              <a:t>. Its geometry </a:t>
            </a:r>
          </a:p>
          <a:p>
            <a:r>
              <a:rPr lang="en-US" altLang="ja-JP" sz="2000" dirty="0" smtClean="0"/>
              <a:t>is described by </a:t>
            </a:r>
            <a:r>
              <a:rPr lang="en-US" altLang="ja-JP" sz="2000" dirty="0" smtClean="0">
                <a:solidFill>
                  <a:srgbClr val="FF0000"/>
                </a:solidFill>
              </a:rPr>
              <a:t>Kerr spacetime</a:t>
            </a:r>
            <a:r>
              <a:rPr lang="en-US" altLang="ja-JP" sz="2000" dirty="0" smtClean="0"/>
              <a:t>.  </a:t>
            </a:r>
            <a:endParaRPr kumimoji="1" lang="ja-JP" altLang="en-US" sz="20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331640" y="5645180"/>
            <a:ext cx="841882" cy="917599"/>
            <a:chOff x="1725553" y="4019011"/>
            <a:chExt cx="988414" cy="1159934"/>
          </a:xfrm>
        </p:grpSpPr>
        <p:pic>
          <p:nvPicPr>
            <p:cNvPr id="18" name="Picture 16" descr="http://www.nenga.org/png/116427020659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054354"/>
              <a:ext cx="950279" cy="1124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 rot="19703903" flipV="1">
              <a:off x="1725553" y="4019011"/>
              <a:ext cx="432048" cy="251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右矢印 19"/>
          <p:cNvSpPr/>
          <p:nvPr/>
        </p:nvSpPr>
        <p:spPr>
          <a:xfrm>
            <a:off x="2771800" y="6016929"/>
            <a:ext cx="648072" cy="263369"/>
          </a:xfrm>
          <a:prstGeom prst="rightArrow">
            <a:avLst/>
          </a:prstGeom>
          <a:solidFill>
            <a:srgbClr val="04F0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51255" y="6361582"/>
            <a:ext cx="984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collapse</a:t>
            </a:r>
            <a:endParaRPr kumimoji="1" lang="ja-JP" altLang="en-US" sz="1400" dirty="0"/>
          </a:p>
        </p:txBody>
      </p:sp>
      <p:sp>
        <p:nvSpPr>
          <p:cNvPr id="22" name="円/楕円 21"/>
          <p:cNvSpPr/>
          <p:nvPr/>
        </p:nvSpPr>
        <p:spPr>
          <a:xfrm>
            <a:off x="4067944" y="5867083"/>
            <a:ext cx="758883" cy="5862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52401"/>
            <a:ext cx="3841112" cy="77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795491" y="2348880"/>
            <a:ext cx="3848517" cy="830997"/>
            <a:chOff x="795491" y="2526283"/>
            <a:chExt cx="3848517" cy="83099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282395" y="2526283"/>
              <a:ext cx="3361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fundamental objects of gravitational theory</a:t>
              </a:r>
              <a:endParaRPr kumimoji="1" lang="ja-JP" altLang="en-US" sz="20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95491" y="2680171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=</a:t>
              </a:r>
              <a:endParaRPr kumimoji="1" lang="ja-JP" altLang="en-US" sz="2800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08019" y="3470275"/>
            <a:ext cx="500008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uniqueness theorem </a:t>
            </a:r>
            <a:r>
              <a:rPr kumimoji="1" lang="en-US" altLang="ja-JP" sz="2000" dirty="0" smtClean="0"/>
              <a:t>(vacuum case)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76664" cy="1371600"/>
          </a:xfrm>
        </p:spPr>
        <p:txBody>
          <a:bodyPr/>
          <a:lstStyle/>
          <a:p>
            <a:r>
              <a:rPr kumimoji="1" lang="en-US" altLang="ja-JP" dirty="0" smtClean="0"/>
              <a:t>black holes </a:t>
            </a:r>
            <a:r>
              <a:rPr lang="en-US" altLang="ja-JP" dirty="0" smtClean="0"/>
              <a:t>in d&gt;4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44" y="188721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Uniqueness theorem does not hold in higher dimensions</a:t>
            </a:r>
            <a:endParaRPr kumimoji="1" lang="ja-JP" altLang="en-US" sz="2400" b="1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2319" y="2607295"/>
            <a:ext cx="285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In 5 dimensions</a:t>
            </a:r>
            <a:endParaRPr kumimoji="1" lang="ja-JP" altLang="en-US" sz="2400" b="1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3946142" y="2799433"/>
            <a:ext cx="841882" cy="917599"/>
            <a:chOff x="1725553" y="4019011"/>
            <a:chExt cx="988414" cy="1159934"/>
          </a:xfrm>
        </p:grpSpPr>
        <p:pic>
          <p:nvPicPr>
            <p:cNvPr id="18" name="Picture 16" descr="http://www.nenga.org/png/116427020659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054354"/>
              <a:ext cx="950279" cy="1124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 rot="19703903" flipV="1">
              <a:off x="1725553" y="4019011"/>
              <a:ext cx="432048" cy="251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403648" y="3754680"/>
            <a:ext cx="6624736" cy="2986688"/>
            <a:chOff x="1187624" y="2350524"/>
            <a:chExt cx="6624736" cy="2986688"/>
          </a:xfrm>
        </p:grpSpPr>
        <p:sp>
          <p:nvSpPr>
            <p:cNvPr id="4" name="円/楕円 3"/>
            <p:cNvSpPr/>
            <p:nvPr/>
          </p:nvSpPr>
          <p:spPr>
            <a:xfrm>
              <a:off x="2174620" y="2849505"/>
              <a:ext cx="1224136" cy="9567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4788024" y="2889569"/>
              <a:ext cx="2232248" cy="833325"/>
              <a:chOff x="4427984" y="3441769"/>
              <a:chExt cx="2664296" cy="828092"/>
            </a:xfrm>
          </p:grpSpPr>
          <p:sp>
            <p:nvSpPr>
              <p:cNvPr id="6" name="円/楕円 5"/>
              <p:cNvSpPr/>
              <p:nvPr/>
            </p:nvSpPr>
            <p:spPr>
              <a:xfrm>
                <a:off x="4427984" y="3441769"/>
                <a:ext cx="2664296" cy="828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/>
              <p:cNvSpPr/>
              <p:nvPr/>
            </p:nvSpPr>
            <p:spPr>
              <a:xfrm>
                <a:off x="4878034" y="3575946"/>
                <a:ext cx="1764196" cy="4291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1801627" y="39957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Myers-Perry BH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64088" y="3937817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black ring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187624" y="4506215"/>
              <a:ext cx="66247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These objects can have same 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mass</a:t>
              </a:r>
              <a:r>
                <a:rPr lang="en-US" altLang="ja-JP" sz="2400" dirty="0" smtClean="0"/>
                <a:t> and 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angular momentum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右矢印 2"/>
            <p:cNvSpPr/>
            <p:nvPr/>
          </p:nvSpPr>
          <p:spPr>
            <a:xfrm rot="2595704">
              <a:off x="4712246" y="2350524"/>
              <a:ext cx="595039" cy="406112"/>
            </a:xfrm>
            <a:prstGeom prst="rightArrow">
              <a:avLst/>
            </a:prstGeom>
            <a:solidFill>
              <a:srgbClr val="04F02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右矢印 19"/>
            <p:cNvSpPr/>
            <p:nvPr/>
          </p:nvSpPr>
          <p:spPr>
            <a:xfrm rot="8104914">
              <a:off x="3166745" y="2429593"/>
              <a:ext cx="595039" cy="406112"/>
            </a:xfrm>
            <a:prstGeom prst="rightArrow">
              <a:avLst/>
            </a:prstGeom>
            <a:solidFill>
              <a:srgbClr val="04F02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5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kumimoji="1" lang="en-US" altLang="ja-JP" dirty="0" smtClean="0"/>
              <a:t>higher-dim gravity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23253" y="541692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There are </a:t>
            </a:r>
            <a:r>
              <a:rPr kumimoji="1" lang="en-US" altLang="ja-JP" sz="2400" u="sng" dirty="0" smtClean="0"/>
              <a:t>no systematic solution generating technique as in 4 and 5 dimensions</a:t>
            </a:r>
            <a:endParaRPr kumimoji="1" lang="ja-JP" altLang="en-US" sz="2400" u="sng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614642" y="1853506"/>
            <a:ext cx="7010788" cy="3087662"/>
            <a:chOff x="614642" y="1628800"/>
            <a:chExt cx="7010788" cy="308766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029788" y="4254797"/>
              <a:ext cx="659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Higher dimensional gravity has 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rich structure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6" descr="http://www.technologyreview.com/blog/arxiv/files/38244/Black-hole-catalogu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768" y="2204864"/>
              <a:ext cx="2958250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216179"/>
              <a:ext cx="3269454" cy="1849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14642" y="1628800"/>
              <a:ext cx="6768752" cy="46166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smtClean="0"/>
                <a:t>Phase space of higher dimensional black holes</a:t>
              </a:r>
              <a:endParaRPr kumimoji="1" lang="ja-JP" alt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9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664008" y="2780928"/>
            <a:ext cx="7724416" cy="2088232"/>
          </a:xfrm>
          <a:prstGeom prst="roundRect">
            <a:avLst/>
          </a:prstGeom>
          <a:solidFill>
            <a:srgbClr val="FFC000">
              <a:alpha val="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1104" cy="1371600"/>
          </a:xfrm>
        </p:spPr>
        <p:txBody>
          <a:bodyPr/>
          <a:lstStyle/>
          <a:p>
            <a:r>
              <a:rPr kumimoji="1" lang="en-US" altLang="ja-JP" dirty="0" smtClean="0"/>
              <a:t>Asymptotic structure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17728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Asymptotic structure:</a:t>
            </a:r>
          </a:p>
          <a:p>
            <a:r>
              <a:rPr kumimoji="1" lang="en-US" altLang="ja-JP" sz="2400" dirty="0" smtClean="0"/>
              <a:t>view far from gravitational source</a:t>
            </a:r>
            <a:endParaRPr kumimoji="1" lang="ja-JP" altLang="en-US" sz="2400" dirty="0"/>
          </a:p>
        </p:txBody>
      </p:sp>
      <p:sp>
        <p:nvSpPr>
          <p:cNvPr id="4" name="雲 3"/>
          <p:cNvSpPr/>
          <p:nvPr/>
        </p:nvSpPr>
        <p:spPr>
          <a:xfrm>
            <a:off x="1116143" y="3737921"/>
            <a:ext cx="1152128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AutoShape 2" descr="data:image/jpeg;base64,/9j/4AAQSkZJRgABAQAAAQABAAD/2wCEAAkGBhISEBUSEhQWFRIUGBgWFhcTFBgVFxsUFhcYGhcXGBQXHyofFxkjGRYVHzIhIycpLC4sFR4xNTA2NScrLCwBCQoKDAkNDgUOGSkYHhgpKSkpKSkpKSkpKSkpKSkpKSkpKSkpKSkpKSkpKSkpKSkpKSkpKSkpKSkpKSkpKSkpKf/AABEIALcBEwMBIgACEQEDEQH/xAAcAAEAAgIDAQAAAAAAAAAAAAAABwgFBgECBAP/xABFEAABAwICBwQHBQUGBwEAAAABAAIDBBEFIQYHEjFBUWETInGBCBQyQnKRoSNSYoKSJKKxwdEzQ1NzwuEVY4OjstLwNP/EABQBAQAAAAAAAAAAAAAAAAAAAAD/xAAUEQEAAAAAAAAAAAAAAAAAAAAA/9oADAMBAAIRAxEAPwCcUREBERAREQEREBERAREQEREBERAREQEREBERAREQEREBERAREQEREBERAREQEREBERAREQEREBERAREQdZHhoJJsBmSdwA3ldgV58Rpw+GRh3PY5p8HNI/mtU1TaT+u4ZEXG8sI7CXntRgAOPxN2T4koNzREQeHHcR9XpZp/8KKST9DC630X2w6rEsMco3SMa8eDmg/zWr63cQ7HBat3FzBGP+o9rD9HFd9VOJ9vg9I+9y2PszfM3iJZn5NHzQbaiIgLi6ErT9ENIvXcQr3NdeGndFTx2OV29o6Vw8XkC/JjUG4oiICIiAiIgIiICIiAiIgIiICIiAiIgIiICIiAtXxLSf1XEoYJzaCsbaFx3NqWGxjJ3We1zLfiB+9ltCj/AF3YD6xhUkjR9pTOE7SN9m5Pz+Bxd+UIN/BXKjXU5rH9fg9Xnd+1wtFyTnLGMhJ8QyDvI8VJSDhwVdNT2kXqWMy0jj9lUPfFnwljc7sj595v5wrFlU80sY6DFarYJDo6mUtcMiC2Ulp8QbFBcMFcrA6EaStr6CGpBG09tpAOErcnjp3gT4ELPIIr9Iiu2cMjj4yTt+TGPccvHZ+a+Ho5YltUE8N84ptoZ57MjBbLgLsd9V89e+j9bWupYqWnklawSPcWDuhztgNBccgbNJ81j9RWAV9FWTMqaaWKKWL2nsIb2kbhsja3Zte/5IJvREug07Wrpb6hhsj2m00v2MPMPeD3vytBd4gc1rPo6U4GHTP4vqHC/Rscf9So615aWet4iYWG8NJeIWORkJ+1d8wG/kUt6iqYtwWEn33yvHhtlv8ApQSCiL5VNSyNjnvcGsaC5znGwDQLkk8AAg8WP45FSU755TZrBuHtOccmsaOLnOsB4r20jnGNpeA15ALmg3AdbMA8bHK/RQlRaSOx7HoWNB9Qoy6ZrTltdna0jxzc8sAHAeJU4tQcoiICIiAiIgIiICIiAiIgIiIC4K5RBrVDpe1tY6gqiI6n2oTuZPCb7LmEn2xmHM5tJFwtlutD1vaGGuo+0hB9apryQlvtEDN8YO+5sCPxNHNajqv12bezSYi4B+6OodkDybLyP4+PHmQmpfGspWyxvjeLse0scObXCxHyJX1BXJQU5dLPhmIu7NxbNSyuaDz2HEZji1w3jkVaXQbTGLEqRtRHYO9mWO+bJBvb4cQeII6harpPqWhrsTdVyylkT2s2o4xZzpGjZJLzk1paG7hffuW74FozS0UfZ0sTIm8dkZuPNzjm49SSgyZWlO1QYa+qlqponTSSvdIRK8lgLsyAxtgR43W21+IxQRmSZ7I4xvdI4NaPMqOtINf2HwXbAH1Lx9wbDP1vzPk0oJEoMNhgZsQxsiZe+zGxrBfibNG/IfJem6rni/pD18htBFDAM+Bld07zssvhWp1utLFZSS6tmF+EbuzHkGAWQW4smyqYzaU1j/aqqh3HOeQ5nf7y4i0nrG+zUzjwmkH+pBdC64KqJR6zcVits1s5t99/aD5Putqwj0g8RjsJmwzjjdvZu/UzL91BKePakcLqSXCN0Dz70DrZ77ljrt+gWzaI6Oiho4qRry8RAjaI2SdpznXsN3tLRdH/AEg6Cazalj6Z3M/ax/qYNoebeKkfDMXhqWCSCRkrD70bg4eBtuPQoPWSq/67tZnbvOH0z/sWH7d49+Rp/sweLGkZ83DkM58qqYSMcx19lwLTYlpsRY2cMwbHeFBem3o+vbeTDnF4vnDK4Bw+CQ2DvB1j1KDN+jto72dJNVuHenfsM/y4r3Pm8n9AUvLFaL4K2jo4KZu6GNrb83W7zvNxJ81lUBfOadrWlziGtaCSSQAAN5JO4dVj9ItI6ehgdPUvDI2+Zc7g1rfeceX8lD1Bj9TpJiAhs6LDISJJYwc3tB7rZHDe55FtkZABxzIugmnCsTbURiWO/ZvuWEi202+TwDnsneL7xY8V7F1YwAAAWAFgBkLDouyAiIgIiICIiAiIgIiICIiDgqsmuzQf1Kt7eNtqeqJeLDJsu+RnQEnaHiRwVnFg9MdE4sRpH00uQdZzXgAuY9pycL+Y8CUER6jdOK50ooXRvqKZo/tOMAztd5yLOTSb/d5KdwsTo1ozT0FO2np2bLG7yc3Odxe8+84/7DJYbT7WTTYXH3/tJ3AmOFpG0fxPPuMvxsb8Ac0GzYlicVPG6WeRscbR3nPIaB5nj0UL6Z+kJmYsOYLZjt5m7+rIv5u/Sow0v05qsSl26h92j2I23EbPhbz/ABG5PNYfD8NlnkEUMbpJHbmsaXOPkOHVB6Mb0hqayTtKmV8r+bzcDo1u5o6ABeCOIuIDQSTuAFyT0A3qZ9EPR5e60mISbA39jCQXeD5DkPBt/FS/gGh1HRNDaanjj/EBd58ZHXcfmgrJg+qnFamxZSva0+9LaIW59+x+QW2UHo51zrdrPBHzA25CPkAD81YhaxpVrHoMP7s8w7X/AAoxtyebR7P5iEEbQ+jT9+u/TB/V65l9Goe7Xfqg/o9dMY9JLeKWltydO+//AG2f+yxtH6R9YHXlp4Hs5R7cZt8TnOH0QcV3o41rb9lUQScg4PjJ+hH1WqYvqixWnuXUzntHvQkSj5N730UxaP6/cOnIbOJKZx4yDbjv8bMx4loCkmmqmSMD43Nexwu1zCHNI5hwyIQUmmp3McWuBa4bw4EEeIOYXqwrGZ6WQSU8r4nj3o3FvkeY6FXAxzRakrGbNTBHKObmjaHg8d4eRUSaXejvkZMPlz39jOfoyUfwcPNB5dD/AEhZGkR4gzbbu7aEWeOro9zvy28CprwfHIKqITU8jZYz7zDfPkRvaehzVOcWwaellMU8b4pBva8WPiOBHUZL2aL6X1WHzdrTSFpy2mnNjwOD2biPqOBQXJWqaf6w6fC4Q6QF8r79lG3LaI3kuOTWi4ud+eQK8mr3WhT4mzZ/sqlou+Jx383Rn32/UceBOx6QaPQVtO6CoYHxu+bTwc13uuHNBVHSPSmrxSpD5iXvcQyKNg7rdo2DI2dSRnvPEqy+rfQxuG0LYcjM7vzOHGQjcD91os0eBPFahoFqW9RxKSolcJYYv/yk22i517ue3g5gy5EuuLWsJZsgIiICIiAiIgIiICIiAiIgIiICItT1j6dx4ZSGQ2dO+7YYz7z+Lj+Bt7nyHFBitaOtGPDY+yjs+seLsacwxp/vHj+DePgqz4jiMs8r5ZnmSR5u5zjck+KYliUk8r5pnF8kji5zjvLj/wDbuCkDVTqnfiDxUVALKJp8HSkb2tO8N5u8hncgMXq91XVGJu2/7KmabPlIvcje2NvvO+g+ishopoXSYfF2dNGGk22nnOR5HFzuPhu6LLUlGyJjY42hjGANa1oAAA3AAbl90Cy4JXK0DXJpscPoC2I2qKgmOMje1tvtJB1AIA6vB4INS1sa5nRvfRUD7Pbds043g7iyI8xuLuG4c1BckznEucSSTckm5JO8kneV1JXCAiLtGwuIABJOQAFyTyAQcAratBdYtVhkt43bcBP2kLj3HDiW/cf+Iedxksi3Ulixg7bsBuv2ZkaJbfBz6Xv0WjTQlpLXAhwJBBFiCMiCDuN0FydGNJoK+mZUwOux28H2muHtMcODh/Q7isuqu6mdNnUVe2J7rU1SRHIDua85RydLE2PRx5BWhCDE6R6K0tdF2VTEJG+6dzmnmxwzafDzVc9Y2qSfDSZY7zUhOUlu8y+5sgG74hkem5WjXSaFr2lrgHNcCCCLgg7wQd4QUnoq2SGRskb3MkYQ5rmkhwI4ghWR1Va2W4iBT1FmVjRfLJsrRvc0cHjeW+YyuBH2trVEaQuq6NpNKTeSMZmHqOJj/wDHwUX0dY+KRskbiyRjg5rmmxDgbggoLtotJ1Xawm4nTd6zaqKwmaNxvukaPuuzy4EEcr7sgIiICIiAiIgIiICIiAiIgIiIPPX1zIY3yyODY42l7nHcGtBJPyCqRp9pe/Eq19Q64Z7MTD7sQPdHid56kqy2s3BZarCqmGEkSFgcAN7thweWfmDbKozgg3XVZq/didXZ9xSxWdM4ZXv7MYPN1vIAnkrUUtMyNjY2NDWMAa1rRYBo3AAbgos9HzHKd9C+la0MnieXv5yNee7J5WDDys3mpYQEREBVn1+4yZsVMQN2U8bWAcNp3fefHvNH5VZgqpGtVpGM1l/8U/Kwt9EGpoiIC2bVpWQxYtSST2ETZRcu3BxBDHEncA8tN+FlrKILwNOSqZrVrIZcYqnwWMZeBdu4vaxrZCOd3hxvxWMGmVcIewFXP2NtnY7V+zs/dtfd03LCoOzDmrjaFYz61h9NUE3dJEwu+MCz/wB4FU4CtRqTaRgdLf8A5pHgZ5LfRBvSIiDpLEHAtcAQRYgi4IO8EHeFWPXBq7/4dUCWFp9UnJ2OOxJvMZPK2bb8L8lZ9Rvr1xynhwx0MrWvlqCGxNO8FpBMvPuj6uA4lBAOhelcmHVkdTHc7Js9vB8Z9ph8sxyIBVvMLxCOeFk0R2o5Wtew82uFx4HoqT2VrNTuCz02ExMncdp5dK1h/u45M2s/i4jgXkIN2REQEREBERAREQEREBERAREQcFVo12aBmjrDUxt/ZqlxcLbmTG5ezoDm4eJHBWYWOx/AYaynfTzt2o5BY8weDmng4HMFBULRrSKahqo6mA2fGdx3OacnNcOLSMv91bHQ7S+DEaZtRCd+T2E95kgGbHfyPEWKq3pxoXNhlU6CUEtNzFJazZI+BHIjcRwPkTzoPpxUYZUCWHNrrCWMnuvZyPJw4O4eBIQXARYTRPS2nxCnbPTuuDk5p9tjvuvHA/Q7ws2gKt/pCYIYsSbOB3KiMG//ADI+64fp2D5qyC07WloT/wASoHRst28Z7SEn74GbL8nC48dk8EFTUXeaEscWuBa5pIIcLEEZEEcCCuiAiIgIiIO8MZc4NaLkkAAcScgPmrl6K4R6rRU9PxiiYw2+8GjaP6rqAtRugjqmrFZI39npjdtxk+cZtA5huTj12RxVkQg5RFjNItI4KGB09Q8Mjb83O4Na33nHkg66S6RwUNM+pndssZwHtOcfZY0cXE/13BVO0y0tmxGrfUS5X7rGDcyMeywfxJ4kkrI6wtYU2KT7Tu5Awnsogcmg+84+888T5BY/Q7RGfEapsEI6veR3Y2Xze7+Q4nJBsmpzQI19YJZG/stOQ6S+5797IhzvvPQdQrQALF6NaOw0NMymgbZjBvPtOcfae48XE/y4BZVAREQEREBERAREQEREBERAREQEREGB0w0Op8RpzBO3qx7bbbH/AHmk/UbiN6q1pnoVUYbUGGcd03McgB2JGc2ngebd4+RNw1i9ItG6eugdBUxh7DmODmu4Oa7e1w5oKkaL6V1OHziameWu3OBzY9v3Xt4j6jgrH6Aa26XEQI3EQ1Vs4nnJx4mNx9rw9r+KhfWDqjqcOLpYwZqTeJGjvMHKVo3fEMj03LQg4gg3II3ILwAoVW/QrXxVUoEVWDUwjIOJtM0fEcnjo7Pqpq0Z1kYfXWEE7e0P93J9nJ+l3tflJQanrT1PCtLqqk2WVe97TkyW3G/uyddx481XrEcKlp5HRTsdHI3e14IPyPDqrr3WMxzRmlrGbFTBHKOG23vD4XjvN8iEFMEVjMY9HehkuaeSWAngSJWDydZ37yxlF6NcQdeWse9nKOIRut8TnOH0QQOApB1e6oanEHNllDoKTImRws545RNO+/3jkOu5Tdo/qiwykIcyASPG5857U3HENPdB6gLcskHjwfCIqWFkEDAyKMWa0cuZPEk5knMkr2krXtJdPqCgH7RO1r+Ebe/IfyNzHibBQxpnr/qJw6KhaaeM5do6xmI6cI/K56hBKunmtCkw1pa49rUkd2FhG10Lz/dt8c+QVbtL9NqrEpu1qH5C+xG3KNgPBrefMnMrCSyue4ucS5zjckkkkneSTmSty0C1V1eJOD7GGlv3pnjeBvEbffPXcOJ4IMLolojUYhUCCnbc73vN9hjPvOPLpvJyCtLoToVBhtOIYRdxzkkcO/I7meQHBvD5k+nRfROmw+AQUzNlu9zjm97rW2nu4n6DgFmUBERAREQEREBERAREQEREBERAREQEREBERB1ewG4OYOR8PBRbpvqIpqomWjIppjmWgfYuPwjOM9W5dFKiIKb6S6G1lA/ZqYXMzsH22o3fDIO6fDf0WGBI8lduppGSNLJGtex2Ra9oc0jq05FR9pHqJw2ou6JrqZ/OE3Zc84nXFvh2UEIYHrUxSlAbHUvcwbmS2lbb89yPIrdMN9JCqaLT00MnVjnRH5HaC8mM+jxXxkmnlinbwuTE/wCTrt/eWp1+q3FYb7dHMQOMbRKPLsyboJTj9JSD3qOUHpKw/wAQFy/0lKe2VHKT1kYP5FQnNo3Vs9qmnbw70Mgz8wuItHap3s08zvhhef4BBKmI+klUG4gpYmcjI90n0bsrTsa1v4rUgh1SY2nLZgAiFvib3vqvFQas8UmtsUU+e4vZ2Y+clrBbVg/o94jIR27ooG8bu7R3k1mX7yCMXyEkkkknMk5knqeKyeAaLVVbJsU0L5TexLRZrfjee6weJVgdHdQuHQWdPt1Tx/iHYjv/AJbN/mSpEosPjhYI4mNjY3c2Noa0eDRkgivQfUHBBaWvIqJBYiIX7Fp/FfOTzsOhUsxwhoAaAAAAAMgANwA4Bd0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2" name="Picture 4" descr="http://t3.gstatic.com/images?q=tbn:ANd9GcSG-zIU6WV1YBCndzPoO3hGlsEj6Ww8KOKzJPX_km-tOi1uNnrejlfeXg9B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96" y="3056315"/>
            <a:ext cx="587648" cy="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矢印 5"/>
          <p:cNvSpPr/>
          <p:nvPr/>
        </p:nvSpPr>
        <p:spPr>
          <a:xfrm rot="9783384">
            <a:off x="2397367" y="3588807"/>
            <a:ext cx="1161253" cy="12430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3120046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ja-JP" sz="2000" dirty="0" smtClean="0"/>
              <a:t> </a:t>
            </a:r>
            <a:r>
              <a:rPr lang="en-US" altLang="ja-JP" sz="2000" b="1" u="sng" dirty="0" smtClean="0">
                <a:solidFill>
                  <a:srgbClr val="0070C0"/>
                </a:solidFill>
              </a:rPr>
              <a:t>gravitational potential</a:t>
            </a:r>
            <a:endParaRPr lang="en-US" altLang="ja-JP" sz="2000" b="1" u="sng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sz="2000" dirty="0" smtClean="0"/>
              <a:t> radiation of </a:t>
            </a:r>
            <a:r>
              <a:rPr kumimoji="1" lang="en-US" altLang="ja-JP" sz="2000" b="1" u="sng" dirty="0" smtClean="0">
                <a:solidFill>
                  <a:srgbClr val="FF0000"/>
                </a:solidFill>
              </a:rPr>
              <a:t>energy</a:t>
            </a:r>
            <a:r>
              <a:rPr kumimoji="1" lang="en-US" altLang="ja-JP" sz="2000" u="sng" dirty="0" smtClean="0"/>
              <a:t> and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     </a:t>
            </a:r>
            <a:r>
              <a:rPr kumimoji="1" lang="en-US" altLang="ja-JP" sz="2000" b="1" u="sng" dirty="0" smtClean="0">
                <a:solidFill>
                  <a:srgbClr val="FF0000"/>
                </a:solidFill>
              </a:rPr>
              <a:t>angular momentum </a:t>
            </a:r>
            <a:r>
              <a:rPr kumimoji="1" lang="en-US" altLang="ja-JP" sz="2000" u="sng" dirty="0" smtClean="0"/>
              <a:t>by GW</a:t>
            </a:r>
            <a:endParaRPr kumimoji="1" lang="ja-JP" altLang="en-US" sz="2000" u="sng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4008" y="4967824"/>
            <a:ext cx="205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Application: 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9612" y="540275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new suggestion to solution generating technique</a:t>
            </a:r>
            <a:endParaRPr kumimoji="1" lang="ja-JP" altLang="en-US" sz="2400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1640" y="60212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 c.f. Petrov classification and peeling theorem, Kerr spacetimes 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576" y="4385993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gravitational source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552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4379</TotalTime>
  <Words>4891</Words>
  <Application>Microsoft Office PowerPoint</Application>
  <PresentationFormat>画面に合わせる (4:3)</PresentationFormat>
  <Paragraphs>523</Paragraphs>
  <Slides>41</Slides>
  <Notes>37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2" baseType="lpstr">
      <vt:lpstr>エッセンシャル</vt:lpstr>
      <vt:lpstr>Asymptotic structure in higher dimensions  and its classification</vt:lpstr>
      <vt:lpstr>contents</vt:lpstr>
      <vt:lpstr>1. introduction</vt:lpstr>
      <vt:lpstr>Higher dimensions</vt:lpstr>
      <vt:lpstr>4 vs higher dimensions</vt:lpstr>
      <vt:lpstr>uniqueness theorem</vt:lpstr>
      <vt:lpstr>black holes in d&gt;4</vt:lpstr>
      <vt:lpstr>higher-dim gravity</vt:lpstr>
      <vt:lpstr>Asymptotic structure</vt:lpstr>
      <vt:lpstr>Purpose</vt:lpstr>
      <vt:lpstr>2. Asymptotic             structure</vt:lpstr>
      <vt:lpstr>Asymptotic infinity</vt:lpstr>
      <vt:lpstr>null infinity</vt:lpstr>
      <vt:lpstr>define “infinity”</vt:lpstr>
      <vt:lpstr>strategy</vt:lpstr>
      <vt:lpstr>bondi coordinate</vt:lpstr>
      <vt:lpstr>Einstein equations</vt:lpstr>
      <vt:lpstr>constraint eq</vt:lpstr>
      <vt:lpstr>evolution eq</vt:lpstr>
      <vt:lpstr>asymptotic flatness</vt:lpstr>
      <vt:lpstr>PowerPoint プレゼンテーション</vt:lpstr>
      <vt:lpstr>bondi mass</vt:lpstr>
      <vt:lpstr>bondi angular momentum</vt:lpstr>
      <vt:lpstr>radiation</vt:lpstr>
      <vt:lpstr>radiation formulae</vt:lpstr>
      <vt:lpstr>asymptotic symmetry</vt:lpstr>
      <vt:lpstr>generator</vt:lpstr>
      <vt:lpstr>poincare group</vt:lpstr>
      <vt:lpstr>subtle in 4-dimensions</vt:lpstr>
      <vt:lpstr>supertranslation</vt:lpstr>
      <vt:lpstr>short summary</vt:lpstr>
      <vt:lpstr>3. classification</vt:lpstr>
      <vt:lpstr>classification</vt:lpstr>
      <vt:lpstr>petrov vs peeling</vt:lpstr>
      <vt:lpstr>petrov in higher dimensions</vt:lpstr>
      <vt:lpstr>difficulty in petrov</vt:lpstr>
      <vt:lpstr>peeling in higher dimenisons</vt:lpstr>
      <vt:lpstr>possibility</vt:lpstr>
      <vt:lpstr>4. summary and                 discussion</vt:lpstr>
      <vt:lpstr>summary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Asymptotic structure in higher dimenisons  and its classification</dc:title>
  <dc:creator>tanabe</dc:creator>
  <cp:lastModifiedBy>tanabe</cp:lastModifiedBy>
  <cp:revision>189</cp:revision>
  <dcterms:created xsi:type="dcterms:W3CDTF">2012-05-21T12:05:13Z</dcterms:created>
  <dcterms:modified xsi:type="dcterms:W3CDTF">2012-05-28T09:34:58Z</dcterms:modified>
</cp:coreProperties>
</file>