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615" r:id="rId2"/>
    <p:sldId id="698" r:id="rId3"/>
    <p:sldId id="686" r:id="rId4"/>
    <p:sldId id="687" r:id="rId5"/>
    <p:sldId id="688" r:id="rId6"/>
    <p:sldId id="638" r:id="rId7"/>
    <p:sldId id="690" r:id="rId8"/>
    <p:sldId id="693" r:id="rId9"/>
    <p:sldId id="639" r:id="rId10"/>
    <p:sldId id="701" r:id="rId11"/>
    <p:sldId id="681" r:id="rId12"/>
    <p:sldId id="704" r:id="rId13"/>
    <p:sldId id="703" r:id="rId14"/>
    <p:sldId id="685" r:id="rId15"/>
    <p:sldId id="699" r:id="rId16"/>
    <p:sldId id="695" r:id="rId17"/>
    <p:sldId id="696" r:id="rId18"/>
    <p:sldId id="702" r:id="rId19"/>
    <p:sldId id="672" r:id="rId20"/>
    <p:sldId id="677" r:id="rId21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ts val="1000"/>
      </a:spcBef>
      <a:spcAft>
        <a:spcPct val="0"/>
      </a:spcAft>
      <a:buClr>
        <a:srgbClr val="FFFFFF"/>
      </a:buClr>
      <a:buSzPct val="100000"/>
      <a:buFont typeface="Arial" charset="0"/>
      <a:defRPr sz="1600" kern="1200">
        <a:solidFill>
          <a:schemeClr val="bg1"/>
        </a:solidFill>
        <a:latin typeface="Georgia" pitchFamily="18" charset="0"/>
        <a:ea typeface="MS Gothic" pitchFamily="49" charset="-128"/>
        <a:cs typeface="+mn-cs"/>
      </a:defRPr>
    </a:lvl1pPr>
    <a:lvl2pPr marL="457200" algn="l" defTabSz="449263" rtl="0" fontAlgn="base">
      <a:spcBef>
        <a:spcPts val="1000"/>
      </a:spcBef>
      <a:spcAft>
        <a:spcPct val="0"/>
      </a:spcAft>
      <a:buClr>
        <a:srgbClr val="FFFFFF"/>
      </a:buClr>
      <a:buSzPct val="100000"/>
      <a:buFont typeface="Arial" charset="0"/>
      <a:defRPr sz="1600" kern="1200">
        <a:solidFill>
          <a:schemeClr val="bg1"/>
        </a:solidFill>
        <a:latin typeface="Georgia" pitchFamily="18" charset="0"/>
        <a:ea typeface="MS Gothic" pitchFamily="49" charset="-128"/>
        <a:cs typeface="+mn-cs"/>
      </a:defRPr>
    </a:lvl2pPr>
    <a:lvl3pPr marL="914400" algn="l" defTabSz="449263" rtl="0" fontAlgn="base">
      <a:spcBef>
        <a:spcPts val="1000"/>
      </a:spcBef>
      <a:spcAft>
        <a:spcPct val="0"/>
      </a:spcAft>
      <a:buClr>
        <a:srgbClr val="FFFFFF"/>
      </a:buClr>
      <a:buSzPct val="100000"/>
      <a:buFont typeface="Arial" charset="0"/>
      <a:defRPr sz="1600" kern="1200">
        <a:solidFill>
          <a:schemeClr val="bg1"/>
        </a:solidFill>
        <a:latin typeface="Georgia" pitchFamily="18" charset="0"/>
        <a:ea typeface="MS Gothic" pitchFamily="49" charset="-128"/>
        <a:cs typeface="+mn-cs"/>
      </a:defRPr>
    </a:lvl3pPr>
    <a:lvl4pPr marL="1371600" algn="l" defTabSz="449263" rtl="0" fontAlgn="base">
      <a:spcBef>
        <a:spcPts val="1000"/>
      </a:spcBef>
      <a:spcAft>
        <a:spcPct val="0"/>
      </a:spcAft>
      <a:buClr>
        <a:srgbClr val="FFFFFF"/>
      </a:buClr>
      <a:buSzPct val="100000"/>
      <a:buFont typeface="Arial" charset="0"/>
      <a:defRPr sz="1600" kern="1200">
        <a:solidFill>
          <a:schemeClr val="bg1"/>
        </a:solidFill>
        <a:latin typeface="Georgia" pitchFamily="18" charset="0"/>
        <a:ea typeface="MS Gothic" pitchFamily="49" charset="-128"/>
        <a:cs typeface="+mn-cs"/>
      </a:defRPr>
    </a:lvl4pPr>
    <a:lvl5pPr marL="1828800" algn="l" defTabSz="449263" rtl="0" fontAlgn="base">
      <a:spcBef>
        <a:spcPts val="1000"/>
      </a:spcBef>
      <a:spcAft>
        <a:spcPct val="0"/>
      </a:spcAft>
      <a:buClr>
        <a:srgbClr val="FFFFFF"/>
      </a:buClr>
      <a:buSzPct val="100000"/>
      <a:buFont typeface="Arial" charset="0"/>
      <a:defRPr sz="1600" kern="1200">
        <a:solidFill>
          <a:schemeClr val="bg1"/>
        </a:solidFill>
        <a:latin typeface="Georgia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Georgia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Georgia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Georgia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Georgia" pitchFamily="18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4D4D4D"/>
    <a:srgbClr val="009900"/>
    <a:srgbClr val="C0C0C0"/>
    <a:srgbClr val="292929"/>
    <a:srgbClr val="0033CC"/>
    <a:srgbClr val="00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8167" autoAdjust="0"/>
  </p:normalViewPr>
  <p:slideViewPr>
    <p:cSldViewPr>
      <p:cViewPr>
        <p:scale>
          <a:sx n="70" d="100"/>
          <a:sy n="70" d="100"/>
        </p:scale>
        <p:origin x="-1248" y="-24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endParaRPr lang="pt-PT" smtClean="0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endParaRPr lang="pt-PT" smtClean="0"/>
          </a:p>
        </p:txBody>
      </p:sp>
      <p:sp>
        <p:nvSpPr>
          <p:cNvPr id="2151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7425" cy="359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74725" y="4560888"/>
            <a:ext cx="5362575" cy="431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noProof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121775"/>
            <a:ext cx="3167063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 i="1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LIGO-G080249-00-Z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144963" y="9121775"/>
            <a:ext cx="316706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 i="1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67BF62-A3D7-474B-8815-C9DA859FC2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7707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0" y="9121775"/>
            <a:ext cx="3167063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i="1">
                <a:solidFill>
                  <a:srgbClr val="000000"/>
                </a:solidFill>
                <a:latin typeface="Times New Roman" pitchFamily="18" charset="0"/>
              </a:rPr>
              <a:t>LIGO-G080249-00-Z</a:t>
            </a:r>
          </a:p>
        </p:txBody>
      </p:sp>
      <p:sp>
        <p:nvSpPr>
          <p:cNvPr id="22531" name="Rectangle 8"/>
          <p:cNvSpPr txBox="1">
            <a:spLocks noGrp="1" noChangeArrowheads="1"/>
          </p:cNvSpPr>
          <p:nvPr/>
        </p:nvSpPr>
        <p:spPr bwMode="auto">
          <a:xfrm>
            <a:off x="4144963" y="9121775"/>
            <a:ext cx="316706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algn="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A395678-9638-45CB-9D42-F18B05BB88FC}" type="slidenum">
              <a:rPr lang="en-GB" sz="1300" i="1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GB" sz="13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2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911" tIns="49455" rIns="98911" bIns="49455" anchor="b"/>
          <a:lstStyle/>
          <a:p>
            <a:pPr algn="r" defTabSz="989013">
              <a:spcBef>
                <a:spcPct val="0"/>
              </a:spcBef>
              <a:buClrTx/>
              <a:buSzTx/>
              <a:buFontTx/>
              <a:buNone/>
            </a:pPr>
            <a:fld id="{DE775A47-56C2-49A9-A094-C03A1632E08E}" type="slidenum">
              <a:rPr lang="pt-PT" sz="1300">
                <a:solidFill>
                  <a:schemeClr val="tx1"/>
                </a:solidFill>
                <a:latin typeface="Arial" charset="0"/>
                <a:cs typeface="Arial" charset="0"/>
              </a:rPr>
              <a:pPr algn="r" defTabSz="989013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pt-PT" sz="13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60888"/>
            <a:ext cx="5854700" cy="4319587"/>
          </a:xfrm>
          <a:noFill/>
          <a:ln/>
        </p:spPr>
        <p:txBody>
          <a:bodyPr lIns="98911" tIns="49455" rIns="98911" bIns="49455"/>
          <a:lstStyle/>
          <a:p>
            <a:pPr defTabSz="914400" eaLnBrk="1" hangingPunct="1"/>
            <a:endParaRPr lang="pt-P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>
              <a:spcBef>
                <a:spcPct val="0"/>
              </a:spcBef>
              <a:buClrTx/>
              <a:buSzTx/>
              <a:buFontTx/>
              <a:buNone/>
            </a:pPr>
            <a:fld id="{E04A4024-166C-4ED1-BF19-49960DDAB8E8}" type="slidenum">
              <a:rPr lang="pt-PT" sz="1300">
                <a:solidFill>
                  <a:schemeClr val="tx1"/>
                </a:solidFill>
                <a:latin typeface="Arial" charset="0"/>
                <a:cs typeface="Arial" charset="0"/>
              </a:rPr>
              <a:pPr algn="r" defTabSz="966788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pt-PT" sz="13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lIns="96661" tIns="48331" rIns="96661" bIns="48331"/>
          <a:lstStyle/>
          <a:p>
            <a:pPr defTabSz="914400"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>
              <a:spcBef>
                <a:spcPct val="0"/>
              </a:spcBef>
              <a:buClrTx/>
              <a:buSzTx/>
              <a:buFontTx/>
              <a:buNone/>
            </a:pPr>
            <a:fld id="{9A1EEF2D-C215-4B6F-8CA8-2B2B8088C647}" type="slidenum">
              <a:rPr lang="pt-PT" sz="1300">
                <a:solidFill>
                  <a:schemeClr val="tx1"/>
                </a:solidFill>
                <a:latin typeface="Arial" charset="0"/>
                <a:cs typeface="Arial" charset="0"/>
              </a:rPr>
              <a:pPr algn="r" defTabSz="966788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pt-PT" sz="13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lIns="96661" tIns="48331" rIns="96661" bIns="48331"/>
          <a:lstStyle/>
          <a:p>
            <a:pPr defTabSz="914400"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>
              <a:spcBef>
                <a:spcPct val="0"/>
              </a:spcBef>
              <a:buClrTx/>
              <a:buSzTx/>
              <a:buFontTx/>
              <a:buNone/>
            </a:pPr>
            <a:fld id="{640A214F-19B8-4BEB-B0B2-5998785F221A}" type="slidenum">
              <a:rPr lang="pt-PT" sz="1300">
                <a:solidFill>
                  <a:schemeClr val="tx1"/>
                </a:solidFill>
                <a:latin typeface="Arial" charset="0"/>
                <a:cs typeface="Arial" charset="0"/>
              </a:rPr>
              <a:pPr algn="r" defTabSz="966788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pt-PT" sz="13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lIns="96661" tIns="48331" rIns="96661" bIns="48331"/>
          <a:lstStyle/>
          <a:p>
            <a:pPr defTabSz="914400"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0750"/>
            <a:ext cx="4430713" cy="33242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0300" y="4567238"/>
            <a:ext cx="5057775" cy="36020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>
              <a:spcBef>
                <a:spcPct val="0"/>
              </a:spcBef>
              <a:buClrTx/>
              <a:buSzTx/>
              <a:buFontTx/>
              <a:buNone/>
            </a:pPr>
            <a:fld id="{9C67A188-6B3F-4F93-95CD-22ABE91BD32B}" type="slidenum">
              <a:rPr lang="pt-PT" sz="1300">
                <a:solidFill>
                  <a:schemeClr val="tx1"/>
                </a:solidFill>
                <a:latin typeface="Arial" charset="0"/>
                <a:cs typeface="Arial" charset="0"/>
              </a:rPr>
              <a:pPr algn="r" defTabSz="966788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pt-PT" sz="13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lIns="96661" tIns="48331" rIns="96661" bIns="48331"/>
          <a:lstStyle/>
          <a:p>
            <a:pPr defTabSz="914400"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0" y="9121775"/>
            <a:ext cx="3167063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i="1">
                <a:solidFill>
                  <a:srgbClr val="000000"/>
                </a:solidFill>
                <a:latin typeface="Times New Roman" pitchFamily="18" charset="0"/>
              </a:rPr>
              <a:t>LIGO-G080249-00-Z</a:t>
            </a:r>
          </a:p>
        </p:txBody>
      </p:sp>
      <p:sp>
        <p:nvSpPr>
          <p:cNvPr id="28675" name="Rectangle 8"/>
          <p:cNvSpPr txBox="1">
            <a:spLocks noGrp="1" noChangeArrowheads="1"/>
          </p:cNvSpPr>
          <p:nvPr/>
        </p:nvSpPr>
        <p:spPr bwMode="auto">
          <a:xfrm>
            <a:off x="4144963" y="9121775"/>
            <a:ext cx="316706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240" rIns="96840" bIns="48240" anchor="b"/>
          <a:lstStyle/>
          <a:p>
            <a:pPr algn="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2C402DE-B141-4C7C-9CEC-BEEFF57100CD}" type="slidenum">
              <a:rPr lang="en-GB" sz="1300" i="1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GB" sz="13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wrap="none" anchor="ctr"/>
          <a:lstStyle/>
          <a:p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C9D1-BF6F-47A8-9DB8-DEC503928C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3D30-E96E-4FC2-B941-854324599B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6413" y="-14288"/>
            <a:ext cx="2284412" cy="6162676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-14288"/>
            <a:ext cx="6704013" cy="6162676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74A07-52B4-40AF-AE78-8CC7E3D8D4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0" y="-14288"/>
            <a:ext cx="9140825" cy="61626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7A18-4719-40F9-A27B-291A7DAEC0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FC8B0-C2C4-4C45-B92B-B008786F99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481" y="256347"/>
            <a:ext cx="780768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71187-E47B-4BAE-AC5C-03C2385AE9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F884A-3CF7-4F2F-AE54-AEC5A59266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08413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3808412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6DECE-E0F6-435E-977B-B3979C557B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0C1E0-A04A-4846-8BE5-FD77A4ABB7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EB35C-7EBA-4253-8D29-1AED574091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935A9-C757-4F40-A105-129110F37A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50623-75FC-4F9D-B6A4-E1141B8109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BD264-3C66-4A51-BD9D-A9F6E43ABE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14288"/>
            <a:ext cx="9140825" cy="1552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Faça 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69225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Faça clique para editar o formato do texto do destaque</a:t>
            </a:r>
          </a:p>
          <a:p>
            <a:pPr lvl="1"/>
            <a:r>
              <a:rPr lang="en-GB" smtClean="0"/>
              <a:t>Segundo nível de destaque</a:t>
            </a:r>
          </a:p>
          <a:p>
            <a:pPr lvl="2"/>
            <a:r>
              <a:rPr lang="en-GB" smtClean="0"/>
              <a:t>Terceiro nível de destaque</a:t>
            </a:r>
          </a:p>
          <a:p>
            <a:pPr lvl="3"/>
            <a:r>
              <a:rPr lang="en-GB" smtClean="0"/>
              <a:t>Quarto nível de destaque</a:t>
            </a:r>
          </a:p>
          <a:p>
            <a:pPr lvl="4"/>
            <a:r>
              <a:rPr lang="en-GB" smtClean="0"/>
              <a:t>Quinto nível de destaque</a:t>
            </a:r>
          </a:p>
          <a:p>
            <a:pPr lvl="4"/>
            <a:r>
              <a:rPr lang="en-GB" smtClean="0"/>
              <a:t>Sexto nível de destaque</a:t>
            </a:r>
          </a:p>
          <a:p>
            <a:pPr lvl="4"/>
            <a:r>
              <a:rPr lang="en-GB" smtClean="0"/>
              <a:t>Sétimo nível de destaque</a:t>
            </a:r>
          </a:p>
          <a:p>
            <a:pPr lvl="4"/>
            <a:r>
              <a:rPr lang="en-GB" smtClean="0"/>
              <a:t>Oitavo nível de destaque</a:t>
            </a:r>
          </a:p>
          <a:p>
            <a:pPr lvl="4"/>
            <a:r>
              <a:rPr lang="en-GB" smtClean="0"/>
              <a:t>Nono nível de destaque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6397625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endParaRPr lang="pt-PT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26200"/>
            <a:ext cx="190182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4000"/>
              </a:lnSpc>
              <a:spcBef>
                <a:spcPct val="0"/>
              </a:spcBef>
              <a:buClr>
                <a:srgbClr val="000000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6123B02-C0AE-4D1D-A3B5-CF006A473D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771775" y="6307138"/>
            <a:ext cx="424497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4000"/>
              </a:lnSpc>
              <a:spcBef>
                <a:spcPct val="0"/>
              </a:spcBef>
              <a:buClr>
                <a:srgbClr val="000000"/>
              </a:buClr>
              <a:buFont typeface="Trebuchet MS" pitchFamily="34" charset="0"/>
              <a:buNone/>
              <a:defRPr i="1">
                <a:solidFill>
                  <a:srgbClr val="000000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txStyles>
    <p:titleStyle>
      <a:lvl1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2pPr>
      <a:lvl3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3pPr>
      <a:lvl4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4pPr>
      <a:lvl5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5pPr>
      <a:lvl6pPr marL="4572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6pPr>
      <a:lvl7pPr marL="9144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7pPr>
      <a:lvl8pPr marL="13716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8pPr>
      <a:lvl9pPr marL="18288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9pPr>
    </p:titleStyle>
    <p:bodyStyle>
      <a:lvl1pPr marL="339725" indent="-339725" algn="l" defTabSz="449263" rtl="0" eaLnBrk="0" fontAlgn="base" hangingPunct="0">
        <a:lnSpc>
          <a:spcPct val="104000"/>
        </a:lnSpc>
        <a:spcBef>
          <a:spcPts val="800"/>
        </a:spcBef>
        <a:spcAft>
          <a:spcPts val="400"/>
        </a:spcAft>
        <a:buClr>
          <a:srgbClr val="0000FF"/>
        </a:buClr>
        <a:buSzPct val="100000"/>
        <a:buFont typeface="Trebuchet MS" pitchFamily="34" charset="0"/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104000"/>
        </a:lnSpc>
        <a:spcBef>
          <a:spcPts val="700"/>
        </a:spcBef>
        <a:spcAft>
          <a:spcPts val="875"/>
        </a:spcAft>
        <a:buClr>
          <a:srgbClr val="000000"/>
        </a:buClr>
        <a:buSzPct val="100000"/>
        <a:buFont typeface="Trebuchet MS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ts val="600"/>
        </a:spcBef>
        <a:spcAft>
          <a:spcPts val="600"/>
        </a:spcAft>
        <a:buClr>
          <a:srgbClr val="000000"/>
        </a:buClr>
        <a:buSzPct val="100000"/>
        <a:buFont typeface="Trebuchet MS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Vitor%20Cardoso\Dropbox\Tides\Aveiro_BHs_2011\eso1151c.m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Vitor%20Cardoso\Dropbox\Tides\Aveiro_BHs_2011\movie_BBHbox.av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0" y="332656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pt-PT" sz="2800" b="1" dirty="0" err="1">
                <a:solidFill>
                  <a:srgbClr val="990000"/>
                </a:solidFill>
                <a:cs typeface="Arial" charset="0"/>
              </a:rPr>
              <a:t>Energy</a:t>
            </a:r>
            <a:r>
              <a:rPr lang="pt-PT" sz="28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pt-PT" sz="2800" b="1" dirty="0" err="1">
                <a:solidFill>
                  <a:srgbClr val="990000"/>
                </a:solidFill>
                <a:cs typeface="Arial" charset="0"/>
              </a:rPr>
              <a:t>extraction</a:t>
            </a:r>
            <a:r>
              <a:rPr lang="pt-PT" sz="28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pt-PT" sz="2800" b="1" dirty="0" err="1">
                <a:solidFill>
                  <a:srgbClr val="990000"/>
                </a:solidFill>
                <a:cs typeface="Arial" charset="0"/>
              </a:rPr>
              <a:t>from</a:t>
            </a:r>
            <a:r>
              <a:rPr lang="pt-PT" sz="28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pt-PT" sz="2800" b="1" dirty="0" err="1">
                <a:solidFill>
                  <a:srgbClr val="990000"/>
                </a:solidFill>
                <a:cs typeface="Arial" charset="0"/>
              </a:rPr>
              <a:t>black</a:t>
            </a:r>
            <a:r>
              <a:rPr lang="pt-PT" sz="28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pt-PT" sz="2800" b="1" dirty="0" err="1" smtClean="0">
                <a:solidFill>
                  <a:srgbClr val="990000"/>
                </a:solidFill>
                <a:cs typeface="Arial" charset="0"/>
              </a:rPr>
              <a:t>holes</a:t>
            </a:r>
            <a:endParaRPr lang="pt-PT" sz="2800" b="1" dirty="0" smtClean="0">
              <a:solidFill>
                <a:srgbClr val="4D4D4D"/>
              </a:solidFill>
              <a:cs typeface="Arial" charset="0"/>
            </a:endParaRPr>
          </a:p>
        </p:txBody>
      </p:sp>
      <p:pic>
        <p:nvPicPr>
          <p:cNvPr id="3078" name="Picture 2" descr="C:\Users\Vitor\Dropbox\Tides\Aveiro_BHs_2011\largeanim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559" y="1337236"/>
            <a:ext cx="4378881" cy="43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Vitor</a:t>
            </a:r>
            <a:r>
              <a:rPr lang="pt-P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Cardoso </a:t>
            </a:r>
            <a:r>
              <a:rPr lang="pt-PT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(CENTRA/IST &amp; </a:t>
            </a:r>
            <a:r>
              <a:rPr lang="pt-P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Olemiss</a:t>
            </a:r>
            <a:r>
              <a:rPr lang="pt-PT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) 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980728"/>
            <a:ext cx="9144000" cy="71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BHs2011  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19-20 </a:t>
            </a:r>
            <a:r>
              <a:rPr lang="pt-PT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Dec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 2011 | Aveiro, Portugal</a:t>
            </a:r>
            <a:endParaRPr lang="pt-P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PT" dirty="0"/>
          </a:p>
        </p:txBody>
      </p:sp>
      <p:sp>
        <p:nvSpPr>
          <p:cNvPr id="13" name="CaixaDeTexto 16"/>
          <p:cNvSpPr txBox="1">
            <a:spLocks noChangeArrowheads="1"/>
          </p:cNvSpPr>
          <p:nvPr/>
        </p:nvSpPr>
        <p:spPr bwMode="auto">
          <a:xfrm>
            <a:off x="4542799" y="5585708"/>
            <a:ext cx="26642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pt-PT" sz="1100" dirty="0" err="1">
                <a:solidFill>
                  <a:schemeClr val="bg2"/>
                </a:solidFill>
              </a:rPr>
              <a:t>Credit</a:t>
            </a:r>
            <a:r>
              <a:rPr lang="pt-PT" sz="1100" dirty="0">
                <a:solidFill>
                  <a:schemeClr val="bg2"/>
                </a:solidFill>
              </a:rPr>
              <a:t>: ESO/MPE (2010)</a:t>
            </a:r>
            <a:endParaRPr lang="pt-PT" sz="1100" dirty="0">
              <a:solidFill>
                <a:srgbClr val="4D4D4D"/>
              </a:solidFill>
              <a:latin typeface="Tw Cen MT Condense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3175" y="1628800"/>
            <a:ext cx="91408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104000"/>
              </a:lnSpc>
              <a:spcBef>
                <a:spcPct val="0"/>
              </a:spcBef>
              <a:buClr>
                <a:srgbClr val="000099"/>
              </a:buClr>
              <a:buFont typeface="Trebuchet MS" pitchFamily="34" charset="0"/>
              <a:buNone/>
            </a:pPr>
            <a:r>
              <a:rPr lang="en-US" sz="2000" b="1" dirty="0">
                <a:solidFill>
                  <a:srgbClr val="990000"/>
                </a:solidFill>
              </a:rPr>
              <a:t>Resonant excitation of BH modes? Resonant tides?</a:t>
            </a:r>
            <a:endParaRPr lang="en-US" sz="2000" i="1" dirty="0">
              <a:solidFill>
                <a:srgbClr val="4D4D4D"/>
              </a:solidFill>
            </a:endParaRP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0" y="3356992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dirty="0" err="1">
                <a:solidFill>
                  <a:schemeClr val="tx1"/>
                </a:solidFill>
              </a:rPr>
              <a:t>Massless</a:t>
            </a:r>
            <a:r>
              <a:rPr lang="pt-PT" sz="2000" dirty="0">
                <a:solidFill>
                  <a:schemeClr val="tx1"/>
                </a:solidFill>
              </a:rPr>
              <a:t> </a:t>
            </a:r>
            <a:r>
              <a:rPr lang="pt-PT" sz="2000" dirty="0" err="1">
                <a:solidFill>
                  <a:schemeClr val="tx1"/>
                </a:solidFill>
              </a:rPr>
              <a:t>modes</a:t>
            </a:r>
            <a:r>
              <a:rPr lang="pt-PT" sz="2000" dirty="0">
                <a:solidFill>
                  <a:schemeClr val="tx1"/>
                </a:solidFill>
              </a:rPr>
              <a:t> </a:t>
            </a:r>
            <a:r>
              <a:rPr lang="pt-PT" sz="2000" dirty="0" err="1">
                <a:solidFill>
                  <a:schemeClr val="tx1"/>
                </a:solidFill>
              </a:rPr>
              <a:t>of</a:t>
            </a:r>
            <a:r>
              <a:rPr lang="pt-PT" sz="2000" dirty="0">
                <a:solidFill>
                  <a:schemeClr val="tx1"/>
                </a:solidFill>
              </a:rPr>
              <a:t> </a:t>
            </a:r>
            <a:r>
              <a:rPr lang="pt-PT" sz="2000" dirty="0" err="1">
                <a:solidFill>
                  <a:schemeClr val="tx1"/>
                </a:solidFill>
              </a:rPr>
              <a:t>BHs</a:t>
            </a:r>
            <a:r>
              <a:rPr lang="pt-PT" sz="2000" dirty="0">
                <a:solidFill>
                  <a:schemeClr val="tx1"/>
                </a:solidFill>
              </a:rPr>
              <a:t> are </a:t>
            </a:r>
            <a:r>
              <a:rPr lang="pt-PT" sz="2000" dirty="0" err="1">
                <a:solidFill>
                  <a:schemeClr val="tx1"/>
                </a:solidFill>
              </a:rPr>
              <a:t>localized</a:t>
            </a:r>
            <a:r>
              <a:rPr lang="pt-PT" sz="2000" dirty="0">
                <a:solidFill>
                  <a:schemeClr val="tx1"/>
                </a:solidFill>
              </a:rPr>
              <a:t>  </a:t>
            </a:r>
            <a:r>
              <a:rPr lang="pt-PT" sz="2000" dirty="0" err="1">
                <a:solidFill>
                  <a:schemeClr val="tx1"/>
                </a:solidFill>
              </a:rPr>
              <a:t>around</a:t>
            </a:r>
            <a:r>
              <a:rPr lang="pt-PT" sz="2000" i="1" dirty="0">
                <a:solidFill>
                  <a:schemeClr val="tx1"/>
                </a:solidFill>
              </a:rPr>
              <a:t> </a:t>
            </a:r>
            <a:r>
              <a:rPr lang="pt-PT" sz="2000" i="1" dirty="0" err="1">
                <a:solidFill>
                  <a:schemeClr val="tx1"/>
                </a:solidFill>
              </a:rPr>
              <a:t>the</a:t>
            </a:r>
            <a:r>
              <a:rPr lang="pt-PT" sz="2000" i="1" dirty="0">
                <a:solidFill>
                  <a:schemeClr val="tx1"/>
                </a:solidFill>
              </a:rPr>
              <a:t> </a:t>
            </a:r>
            <a:r>
              <a:rPr lang="pt-PT" sz="2000" i="1" dirty="0" err="1">
                <a:solidFill>
                  <a:schemeClr val="tx1"/>
                </a:solidFill>
              </a:rPr>
              <a:t>light</a:t>
            </a:r>
            <a:r>
              <a:rPr lang="pt-PT" sz="2000" i="1" dirty="0">
                <a:solidFill>
                  <a:schemeClr val="tx1"/>
                </a:solidFill>
              </a:rPr>
              <a:t> </a:t>
            </a:r>
            <a:r>
              <a:rPr lang="pt-PT" sz="2000" i="1" dirty="0" err="1">
                <a:solidFill>
                  <a:schemeClr val="tx1"/>
                </a:solidFill>
              </a:rPr>
              <a:t>ring</a:t>
            </a:r>
            <a:r>
              <a:rPr lang="pt-PT" sz="2000" i="1" dirty="0">
                <a:solidFill>
                  <a:schemeClr val="tx1"/>
                </a:solidFill>
              </a:rPr>
              <a:t>...</a:t>
            </a:r>
          </a:p>
          <a:p>
            <a:pPr algn="ctr">
              <a:spcBef>
                <a:spcPct val="50000"/>
              </a:spcBef>
            </a:pPr>
            <a:r>
              <a:rPr lang="pt-PT" sz="2000" i="1" dirty="0">
                <a:solidFill>
                  <a:schemeClr val="tx1"/>
                </a:solidFill>
              </a:rPr>
              <a:t>...</a:t>
            </a:r>
            <a:r>
              <a:rPr lang="pt-PT" sz="2000" i="1" dirty="0" err="1">
                <a:solidFill>
                  <a:schemeClr val="tx1"/>
                </a:solidFill>
              </a:rPr>
              <a:t>and</a:t>
            </a:r>
            <a:r>
              <a:rPr lang="pt-PT" sz="2000" i="1" dirty="0">
                <a:solidFill>
                  <a:schemeClr val="tx1"/>
                </a:solidFill>
              </a:rPr>
              <a:t> </a:t>
            </a:r>
            <a:r>
              <a:rPr lang="pt-PT" sz="2000" i="1" dirty="0" err="1">
                <a:solidFill>
                  <a:schemeClr val="tx1"/>
                </a:solidFill>
              </a:rPr>
              <a:t>the</a:t>
            </a:r>
            <a:r>
              <a:rPr lang="pt-PT" sz="2000" i="1" dirty="0">
                <a:solidFill>
                  <a:schemeClr val="tx1"/>
                </a:solidFill>
              </a:rPr>
              <a:t> </a:t>
            </a:r>
            <a:r>
              <a:rPr lang="pt-PT" sz="2000" i="1" dirty="0" err="1">
                <a:solidFill>
                  <a:schemeClr val="tx1"/>
                </a:solidFill>
              </a:rPr>
              <a:t>null</a:t>
            </a:r>
            <a:r>
              <a:rPr lang="pt-PT" sz="2000" i="1" dirty="0">
                <a:solidFill>
                  <a:schemeClr val="tx1"/>
                </a:solidFill>
              </a:rPr>
              <a:t> </a:t>
            </a:r>
            <a:r>
              <a:rPr lang="pt-PT" sz="2000" i="1" dirty="0" err="1">
                <a:solidFill>
                  <a:schemeClr val="tx1"/>
                </a:solidFill>
              </a:rPr>
              <a:t>geodesic</a:t>
            </a:r>
            <a:r>
              <a:rPr lang="pt-PT" sz="2000" i="1" dirty="0">
                <a:solidFill>
                  <a:schemeClr val="tx1"/>
                </a:solidFill>
              </a:rPr>
              <a:t> </a:t>
            </a:r>
            <a:r>
              <a:rPr lang="pt-PT" sz="2000" i="1" dirty="0" err="1">
                <a:solidFill>
                  <a:schemeClr val="tx1"/>
                </a:solidFill>
              </a:rPr>
              <a:t>lies</a:t>
            </a:r>
            <a:r>
              <a:rPr lang="pt-PT" sz="2000" i="1" dirty="0">
                <a:solidFill>
                  <a:schemeClr val="tx1"/>
                </a:solidFill>
              </a:rPr>
              <a:t> </a:t>
            </a:r>
            <a:r>
              <a:rPr lang="pt-PT" sz="2000" i="1" dirty="0" err="1">
                <a:solidFill>
                  <a:schemeClr val="tx1"/>
                </a:solidFill>
              </a:rPr>
              <a:t>inside</a:t>
            </a:r>
            <a:r>
              <a:rPr lang="pt-PT" sz="2000" i="1" dirty="0">
                <a:solidFill>
                  <a:schemeClr val="tx1"/>
                </a:solidFill>
              </a:rPr>
              <a:t> </a:t>
            </a:r>
            <a:r>
              <a:rPr lang="pt-PT" sz="2000" i="1" dirty="0" err="1">
                <a:solidFill>
                  <a:schemeClr val="tx1"/>
                </a:solidFill>
              </a:rPr>
              <a:t>the</a:t>
            </a:r>
            <a:r>
              <a:rPr lang="pt-PT" sz="2000" i="1" dirty="0">
                <a:solidFill>
                  <a:schemeClr val="tx1"/>
                </a:solidFill>
              </a:rPr>
              <a:t> ISCO </a:t>
            </a:r>
            <a:endParaRPr lang="pt-PT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043608" y="1196752"/>
            <a:ext cx="7632848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marL="431800" indent="-3238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1pPr>
            <a:lvl2pPr marL="863600" indent="-287338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50000"/>
              </a:lnSpc>
              <a:buSzPct val="45000"/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		</a:t>
            </a:r>
            <a:r>
              <a:rPr lang="en-US" sz="2000" b="1" dirty="0">
                <a:solidFill>
                  <a:schemeClr val="tx1"/>
                </a:solidFill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</a:rPr>
              <a:t>nteresting as effective description</a:t>
            </a:r>
            <a:endParaRPr lang="en-US" sz="20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buSzPct val="45000"/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buSzPct val="45000"/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		</a:t>
            </a:r>
            <a:r>
              <a:rPr lang="en-US" sz="2000" b="1" dirty="0">
                <a:solidFill>
                  <a:schemeClr val="tx1"/>
                </a:solidFill>
              </a:rPr>
              <a:t>P</a:t>
            </a:r>
            <a:r>
              <a:rPr lang="en-US" sz="2000" b="1" dirty="0" smtClean="0">
                <a:solidFill>
                  <a:schemeClr val="tx1"/>
                </a:solidFill>
              </a:rPr>
              <a:t>roxy for more complex interactions</a:t>
            </a:r>
            <a:endParaRPr lang="en-US" sz="1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 eaLnBrk="1" hangingPunct="1">
              <a:lnSpc>
                <a:spcPct val="150000"/>
              </a:lnSpc>
              <a:buSzPct val="75000"/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eaLnBrk="1" hangingPunct="1">
              <a:lnSpc>
                <a:spcPct val="150000"/>
              </a:lnSpc>
              <a:buSzPct val="45000"/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		</a:t>
            </a:r>
            <a:r>
              <a:rPr lang="en-US" sz="2000" b="1" dirty="0" smtClean="0">
                <a:solidFill>
                  <a:schemeClr val="tx1"/>
                </a:solidFill>
              </a:rPr>
              <a:t>Arise as interesting alternatives of GR</a:t>
            </a:r>
          </a:p>
          <a:p>
            <a:pPr lvl="1" eaLnBrk="1" hangingPunct="1">
              <a:lnSpc>
                <a:spcPct val="150000"/>
              </a:lnSpc>
              <a:buSzPct val="75000"/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		      </a:t>
            </a:r>
            <a:r>
              <a:rPr lang="en-US" sz="1800" dirty="0" err="1" smtClean="0">
                <a:solidFill>
                  <a:schemeClr val="tx1"/>
                </a:solidFill>
              </a:rPr>
              <a:t>Brans-Dicke</a:t>
            </a:r>
            <a:r>
              <a:rPr lang="en-US" sz="1800" dirty="0" smtClean="0">
                <a:solidFill>
                  <a:schemeClr val="tx1"/>
                </a:solidFill>
              </a:rPr>
              <a:t> or generic scalar-tensor theories;  quadratic f(R) </a:t>
            </a:r>
            <a:endParaRPr lang="en-US" sz="18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50000"/>
              </a:lnSpc>
              <a:buSzPct val="75000"/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		      GW </a:t>
            </a:r>
            <a:r>
              <a:rPr lang="en-US" sz="1800" dirty="0">
                <a:solidFill>
                  <a:schemeClr val="tx1"/>
                </a:solidFill>
              </a:rPr>
              <a:t>spectrum encodes the gravity </a:t>
            </a:r>
            <a:r>
              <a:rPr lang="en-US" sz="1800" dirty="0" smtClean="0">
                <a:solidFill>
                  <a:schemeClr val="tx1"/>
                </a:solidFill>
              </a:rPr>
              <a:t>theory</a:t>
            </a:r>
          </a:p>
          <a:p>
            <a:pPr lvl="1" eaLnBrk="1" hangingPunct="1">
              <a:lnSpc>
                <a:spcPct val="150000"/>
              </a:lnSpc>
              <a:buSzPct val="75000"/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buSzPct val="45000"/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  <a:r>
              <a:rPr lang="en-US" sz="2000" b="1" dirty="0" err="1" smtClean="0">
                <a:solidFill>
                  <a:schemeClr val="tx1"/>
                </a:solidFill>
              </a:rPr>
              <a:t>Axiverse</a:t>
            </a:r>
            <a:r>
              <a:rPr lang="en-US" sz="2000" b="1" dirty="0" smtClean="0">
                <a:solidFill>
                  <a:schemeClr val="tx1"/>
                </a:solidFill>
              </a:rPr>
              <a:t> scenarios </a:t>
            </a:r>
            <a:r>
              <a:rPr lang="en-US" sz="1800" b="1" dirty="0" smtClean="0">
                <a:solidFill>
                  <a:schemeClr val="tx1"/>
                </a:solidFill>
              </a:rPr>
              <a:t>(moduli and coupling constants    	in QCD,  </a:t>
            </a:r>
            <a:r>
              <a:rPr lang="en-US" sz="1800" b="1" dirty="0" err="1" smtClean="0">
                <a:solidFill>
                  <a:schemeClr val="tx1"/>
                </a:solidFill>
              </a:rPr>
              <a:t>Peccei</a:t>
            </a:r>
            <a:r>
              <a:rPr lang="en-US" sz="1800" b="1" dirty="0" smtClean="0">
                <a:solidFill>
                  <a:schemeClr val="tx1"/>
                </a:solidFill>
              </a:rPr>
              <a:t>-Quinn mechanism  QCD, etc)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2002" rIns="0" bIns="0" anchor="ctr"/>
          <a:lstStyle/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i="1" dirty="0">
                <a:solidFill>
                  <a:srgbClr val="990000"/>
                </a:solidFill>
              </a:rPr>
              <a:t>(massive) scalar fields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85" y="4005064"/>
            <a:ext cx="303429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06" y="5231825"/>
            <a:ext cx="4104456" cy="72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Vitor Cardoso\Dropbox\Tides\Aveiro_BHs_2011\tidal_acceleration_BHs\polarization_one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20" y="1340768"/>
            <a:ext cx="35941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Vitor Cardoso\Dropbox\Tides\Aveiro_BHs_2011\tidal_acceleration_BHs\polarization_two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65" y="1340768"/>
            <a:ext cx="35941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36" y="2669803"/>
            <a:ext cx="36004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38004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24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2"/>
          <p:cNvSpPr txBox="1">
            <a:spLocks noChangeArrowheads="1"/>
          </p:cNvSpPr>
          <p:nvPr/>
        </p:nvSpPr>
        <p:spPr bwMode="auto">
          <a:xfrm>
            <a:off x="0" y="26064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pt-PT" sz="2000" b="1" dirty="0" err="1">
                <a:solidFill>
                  <a:srgbClr val="990000"/>
                </a:solidFill>
                <a:cs typeface="Arial" charset="0"/>
              </a:rPr>
              <a:t>Massive</a:t>
            </a:r>
            <a:r>
              <a:rPr lang="pt-PT" sz="20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pt-PT" sz="2000" b="1" dirty="0" err="1">
                <a:solidFill>
                  <a:srgbClr val="990000"/>
                </a:solidFill>
                <a:cs typeface="Arial" charset="0"/>
              </a:rPr>
              <a:t>fields</a:t>
            </a:r>
            <a:endParaRPr lang="pt-PT" sz="2000" b="1" dirty="0">
              <a:solidFill>
                <a:srgbClr val="990000"/>
              </a:solidFill>
              <a:cs typeface="Arial" charset="0"/>
            </a:endParaRPr>
          </a:p>
        </p:txBody>
      </p:sp>
      <p:pic>
        <p:nvPicPr>
          <p:cNvPr id="1433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340768"/>
            <a:ext cx="47109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27"/>
          <p:cNvSpPr txBox="1">
            <a:spLocks noChangeArrowheads="1"/>
          </p:cNvSpPr>
          <p:nvPr/>
        </p:nvSpPr>
        <p:spPr bwMode="auto">
          <a:xfrm>
            <a:off x="0" y="5877272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pt-PT" b="1" dirty="0" err="1">
                <a:solidFill>
                  <a:schemeClr val="tx1"/>
                </a:solidFill>
                <a:cs typeface="Arial" charset="0"/>
              </a:rPr>
              <a:t>Massive</a:t>
            </a:r>
            <a:r>
              <a:rPr lang="pt-PT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cs typeface="Arial" charset="0"/>
              </a:rPr>
              <a:t>fields</a:t>
            </a:r>
            <a:r>
              <a:rPr lang="pt-PT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cs typeface="Arial" charset="0"/>
              </a:rPr>
              <a:t>around</a:t>
            </a:r>
            <a:r>
              <a:rPr lang="pt-PT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cs typeface="Arial" charset="0"/>
              </a:rPr>
              <a:t>Kerr</a:t>
            </a:r>
            <a:r>
              <a:rPr lang="pt-PT" b="1" dirty="0">
                <a:solidFill>
                  <a:schemeClr val="tx1"/>
                </a:solidFill>
                <a:cs typeface="Arial" charset="0"/>
              </a:rPr>
              <a:t> are </a:t>
            </a:r>
            <a:r>
              <a:rPr lang="pt-PT" b="1" dirty="0" err="1">
                <a:solidFill>
                  <a:schemeClr val="tx1"/>
                </a:solidFill>
                <a:cs typeface="Arial" charset="0"/>
              </a:rPr>
              <a:t>unstable</a:t>
            </a:r>
            <a:r>
              <a:rPr lang="pt-PT" b="1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pt-PT" i="1" dirty="0">
                <a:solidFill>
                  <a:srgbClr val="4D4D4D"/>
                </a:solidFill>
                <a:cs typeface="Arial" charset="0"/>
              </a:rPr>
              <a:t>(</a:t>
            </a:r>
            <a:r>
              <a:rPr lang="pt-PT" i="1" dirty="0" err="1">
                <a:solidFill>
                  <a:srgbClr val="4D4D4D"/>
                </a:solidFill>
                <a:cs typeface="Arial" charset="0"/>
              </a:rPr>
              <a:t>Damour</a:t>
            </a:r>
            <a:r>
              <a:rPr lang="pt-PT" i="1" dirty="0">
                <a:solidFill>
                  <a:srgbClr val="4D4D4D"/>
                </a:solidFill>
                <a:cs typeface="Arial" charset="0"/>
              </a:rPr>
              <a:t> </a:t>
            </a:r>
            <a:r>
              <a:rPr lang="pt-PT" i="1" dirty="0" err="1">
                <a:solidFill>
                  <a:srgbClr val="4D4D4D"/>
                </a:solidFill>
                <a:cs typeface="Arial" charset="0"/>
              </a:rPr>
              <a:t>et</a:t>
            </a:r>
            <a:r>
              <a:rPr lang="pt-PT" i="1" dirty="0">
                <a:solidFill>
                  <a:srgbClr val="4D4D4D"/>
                </a:solidFill>
                <a:cs typeface="Arial" charset="0"/>
              </a:rPr>
              <a:t> </a:t>
            </a:r>
            <a:r>
              <a:rPr lang="pt-PT" i="1" dirty="0" err="1">
                <a:solidFill>
                  <a:srgbClr val="4D4D4D"/>
                </a:solidFill>
                <a:cs typeface="Arial" charset="0"/>
              </a:rPr>
              <a:t>al</a:t>
            </a:r>
            <a:r>
              <a:rPr lang="pt-PT" i="1" dirty="0">
                <a:solidFill>
                  <a:srgbClr val="4D4D4D"/>
                </a:solidFill>
                <a:cs typeface="Arial" charset="0"/>
              </a:rPr>
              <a:t> ‘76; </a:t>
            </a:r>
            <a:r>
              <a:rPr lang="pt-PT" i="1" dirty="0" err="1">
                <a:solidFill>
                  <a:srgbClr val="4D4D4D"/>
                </a:solidFill>
                <a:cs typeface="Arial" charset="0"/>
              </a:rPr>
              <a:t>Detweiler</a:t>
            </a:r>
            <a:r>
              <a:rPr lang="pt-PT" i="1" dirty="0">
                <a:solidFill>
                  <a:srgbClr val="4D4D4D"/>
                </a:solidFill>
                <a:cs typeface="Arial" charset="0"/>
              </a:rPr>
              <a:t>, ’80; Cardoso &amp; </a:t>
            </a:r>
            <a:r>
              <a:rPr lang="pt-PT" i="1" dirty="0" err="1">
                <a:solidFill>
                  <a:srgbClr val="4D4D4D"/>
                </a:solidFill>
                <a:cs typeface="Arial" charset="0"/>
              </a:rPr>
              <a:t>Yoshida</a:t>
            </a:r>
            <a:r>
              <a:rPr lang="pt-PT" i="1" dirty="0">
                <a:solidFill>
                  <a:srgbClr val="4D4D4D"/>
                </a:solidFill>
                <a:cs typeface="Arial" charset="0"/>
              </a:rPr>
              <a:t> ’05; </a:t>
            </a:r>
            <a:r>
              <a:rPr lang="pt-PT" i="1" dirty="0" err="1">
                <a:solidFill>
                  <a:srgbClr val="4D4D4D"/>
                </a:solidFill>
                <a:cs typeface="Arial" charset="0"/>
              </a:rPr>
              <a:t>Dolan</a:t>
            </a:r>
            <a:r>
              <a:rPr lang="pt-PT" i="1" dirty="0">
                <a:solidFill>
                  <a:srgbClr val="4D4D4D"/>
                </a:solidFill>
                <a:cs typeface="Arial" charset="0"/>
              </a:rPr>
              <a:t> ‘07)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272337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-2983" y="5938387"/>
            <a:ext cx="4965452" cy="6489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104000"/>
              </a:lnSpc>
              <a:buClr>
                <a:srgbClr val="000099"/>
              </a:buClr>
              <a:buFont typeface="Trebuchet MS" pitchFamily="34" charset="0"/>
              <a:buNone/>
            </a:pPr>
            <a:r>
              <a:rPr lang="en-US" sz="1800" i="1" dirty="0">
                <a:solidFill>
                  <a:srgbClr val="4D4D4D"/>
                </a:solidFill>
              </a:rPr>
              <a:t>Cardoso et al, PRL107:241101, 2011</a:t>
            </a:r>
          </a:p>
        </p:txBody>
      </p:sp>
      <p:sp>
        <p:nvSpPr>
          <p:cNvPr id="15364" name="Text Box 22"/>
          <p:cNvSpPr txBox="1">
            <a:spLocks noChangeArrowheads="1"/>
          </p:cNvSpPr>
          <p:nvPr/>
        </p:nvSpPr>
        <p:spPr bwMode="auto">
          <a:xfrm>
            <a:off x="0" y="26064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pt-PT" sz="2000" b="1" dirty="0" err="1">
                <a:solidFill>
                  <a:srgbClr val="990000"/>
                </a:solidFill>
                <a:cs typeface="Arial" charset="0"/>
              </a:rPr>
              <a:t>Floating</a:t>
            </a:r>
            <a:r>
              <a:rPr lang="pt-PT" sz="20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pt-PT" sz="2000" b="1" dirty="0" err="1">
                <a:solidFill>
                  <a:srgbClr val="990000"/>
                </a:solidFill>
                <a:cs typeface="Arial" charset="0"/>
              </a:rPr>
              <a:t>orbits</a:t>
            </a:r>
            <a:endParaRPr lang="pt-PT" sz="2000" b="1" dirty="0">
              <a:solidFill>
                <a:srgbClr val="99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132856"/>
            <a:ext cx="216058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5" y="3586336"/>
            <a:ext cx="6200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3009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009650"/>
            <a:ext cx="66960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332656"/>
            <a:ext cx="867727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just">
              <a:buClr>
                <a:schemeClr val="bg1"/>
              </a:buClr>
              <a:buFont typeface="Wingdings" pitchFamily="2" charset="2"/>
              <a:buChar char="Ø"/>
            </a:pPr>
            <a:endParaRPr lang="pt-PT" sz="2400" b="1" dirty="0"/>
          </a:p>
          <a:p>
            <a:pPr marL="304800" indent="-304800" algn="ctr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pt-PT" sz="2000" dirty="0" err="1">
                <a:solidFill>
                  <a:schemeClr val="tx1"/>
                </a:solidFill>
              </a:rPr>
              <a:t>Tidal</a:t>
            </a:r>
            <a:r>
              <a:rPr lang="pt-PT" sz="2000" dirty="0">
                <a:solidFill>
                  <a:schemeClr val="tx1"/>
                </a:solidFill>
              </a:rPr>
              <a:t> </a:t>
            </a:r>
            <a:r>
              <a:rPr lang="pt-PT" sz="2000" dirty="0" err="1">
                <a:solidFill>
                  <a:schemeClr val="tx1"/>
                </a:solidFill>
              </a:rPr>
              <a:t>acceleration</a:t>
            </a:r>
            <a:r>
              <a:rPr lang="pt-PT" sz="2000" dirty="0">
                <a:solidFill>
                  <a:schemeClr val="tx1"/>
                </a:solidFill>
              </a:rPr>
              <a:t> </a:t>
            </a:r>
            <a:r>
              <a:rPr lang="pt-PT" sz="2000" dirty="0" err="1">
                <a:solidFill>
                  <a:schemeClr val="tx1"/>
                </a:solidFill>
              </a:rPr>
              <a:t>is</a:t>
            </a:r>
            <a:r>
              <a:rPr lang="pt-PT" sz="2000" dirty="0">
                <a:solidFill>
                  <a:schemeClr val="tx1"/>
                </a:solidFill>
              </a:rPr>
              <a:t> </a:t>
            </a:r>
            <a:r>
              <a:rPr lang="pt-PT" sz="2000" dirty="0" err="1">
                <a:solidFill>
                  <a:schemeClr val="tx1"/>
                </a:solidFill>
              </a:rPr>
              <a:t>equivalent</a:t>
            </a:r>
            <a:r>
              <a:rPr lang="pt-PT" sz="2000" dirty="0">
                <a:solidFill>
                  <a:schemeClr val="tx1"/>
                </a:solidFill>
              </a:rPr>
              <a:t> to </a:t>
            </a:r>
            <a:r>
              <a:rPr lang="pt-PT" sz="2000" dirty="0" err="1">
                <a:solidFill>
                  <a:schemeClr val="tx1"/>
                </a:solidFill>
              </a:rPr>
              <a:t>superradiance</a:t>
            </a:r>
            <a:r>
              <a:rPr lang="pt-PT" sz="2000" dirty="0">
                <a:solidFill>
                  <a:schemeClr val="tx1"/>
                </a:solidFill>
              </a:rPr>
              <a:t> </a:t>
            </a:r>
            <a:r>
              <a:rPr lang="pt-PT" sz="2000" dirty="0" err="1">
                <a:solidFill>
                  <a:schemeClr val="tx1"/>
                </a:solidFill>
              </a:rPr>
              <a:t>in</a:t>
            </a:r>
            <a:r>
              <a:rPr lang="pt-PT" sz="2000" dirty="0">
                <a:solidFill>
                  <a:schemeClr val="tx1"/>
                </a:solidFill>
              </a:rPr>
              <a:t> BH </a:t>
            </a:r>
            <a:r>
              <a:rPr lang="pt-PT" sz="2000" dirty="0" err="1">
                <a:solidFill>
                  <a:schemeClr val="tx1"/>
                </a:solidFill>
              </a:rPr>
              <a:t>physics</a:t>
            </a:r>
            <a:r>
              <a:rPr lang="pt-PT" sz="2000" dirty="0">
                <a:solidFill>
                  <a:schemeClr val="tx1"/>
                </a:solidFill>
              </a:rPr>
              <a:t> </a:t>
            </a:r>
          </a:p>
          <a:p>
            <a:pPr marL="304800" indent="-304800" algn="ctr">
              <a:lnSpc>
                <a:spcPct val="150000"/>
              </a:lnSpc>
              <a:buClr>
                <a:schemeClr val="bg1"/>
              </a:buClr>
            </a:pPr>
            <a:endParaRPr lang="pt-PT" sz="1400" dirty="0">
              <a:solidFill>
                <a:srgbClr val="990000"/>
              </a:solidFill>
              <a:latin typeface="Arial" charset="0"/>
              <a:sym typeface="Wingdings" pitchFamily="2" charset="2"/>
            </a:endParaRPr>
          </a:p>
          <a:p>
            <a:pPr marL="304800" indent="-304800" algn="ctr">
              <a:lnSpc>
                <a:spcPct val="150000"/>
              </a:lnSpc>
              <a:buClr>
                <a:schemeClr val="bg1"/>
              </a:buClr>
            </a:pPr>
            <a:r>
              <a:rPr lang="pt-PT" sz="1400" dirty="0">
                <a:solidFill>
                  <a:srgbClr val="990000"/>
                </a:solidFill>
                <a:latin typeface="Arial" charset="0"/>
                <a:sym typeface="Wingdings" pitchFamily="2" charset="2"/>
              </a:rPr>
              <a:t></a:t>
            </a:r>
          </a:p>
          <a:p>
            <a:pPr marL="304800" indent="-304800" algn="ctr">
              <a:lnSpc>
                <a:spcPct val="150000"/>
              </a:lnSpc>
              <a:buClr>
                <a:schemeClr val="bg1"/>
              </a:buClr>
            </a:pPr>
            <a:endParaRPr lang="pt-PT" sz="1400" dirty="0">
              <a:solidFill>
                <a:srgbClr val="990000"/>
              </a:solidFill>
              <a:latin typeface="Arial" charset="0"/>
              <a:sym typeface="Wingdings" pitchFamily="2" charset="2"/>
            </a:endParaRPr>
          </a:p>
          <a:p>
            <a:pPr marL="304800" indent="-304800" algn="ctr">
              <a:lnSpc>
                <a:spcPct val="150000"/>
              </a:lnSpc>
              <a:buClr>
                <a:schemeClr val="bg1"/>
              </a:buClr>
            </a:pPr>
            <a:r>
              <a:rPr lang="pt-PT" sz="2000" dirty="0" err="1">
                <a:solidFill>
                  <a:schemeClr val="tx1"/>
                </a:solidFill>
                <a:sym typeface="Wingdings" pitchFamily="2" charset="2"/>
              </a:rPr>
              <a:t>In</a:t>
            </a:r>
            <a:r>
              <a:rPr lang="pt-PT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pt-PT" sz="2000" dirty="0" err="1">
                <a:solidFill>
                  <a:schemeClr val="tx1"/>
                </a:solidFill>
                <a:sym typeface="Wingdings" pitchFamily="2" charset="2"/>
              </a:rPr>
              <a:t>absence</a:t>
            </a:r>
            <a:r>
              <a:rPr lang="pt-PT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pt-PT" sz="2000" dirty="0" err="1">
                <a:solidFill>
                  <a:schemeClr val="tx1"/>
                </a:solidFill>
                <a:sym typeface="Wingdings" pitchFamily="2" charset="2"/>
              </a:rPr>
              <a:t>of</a:t>
            </a:r>
            <a:r>
              <a:rPr lang="pt-PT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pt-PT" sz="2000" dirty="0" err="1">
                <a:solidFill>
                  <a:schemeClr val="tx1"/>
                </a:solidFill>
                <a:sym typeface="Wingdings" pitchFamily="2" charset="2"/>
              </a:rPr>
              <a:t>other</a:t>
            </a:r>
            <a:r>
              <a:rPr lang="pt-PT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pt-PT" sz="2000" dirty="0" err="1">
                <a:solidFill>
                  <a:schemeClr val="tx1"/>
                </a:solidFill>
                <a:sym typeface="Wingdings" pitchFamily="2" charset="2"/>
              </a:rPr>
              <a:t>dissipation</a:t>
            </a:r>
            <a:r>
              <a:rPr lang="pt-PT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pt-PT" sz="2000" dirty="0" err="1">
                <a:solidFill>
                  <a:schemeClr val="tx1"/>
                </a:solidFill>
                <a:sym typeface="Wingdings" pitchFamily="2" charset="2"/>
              </a:rPr>
              <a:t>mechanisms</a:t>
            </a:r>
            <a:r>
              <a:rPr lang="pt-PT" sz="2000" dirty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pt-PT" sz="2000" dirty="0" err="1">
                <a:solidFill>
                  <a:schemeClr val="tx1"/>
                </a:solidFill>
                <a:sym typeface="Wingdings" pitchFamily="2" charset="2"/>
              </a:rPr>
              <a:t>tidal</a:t>
            </a:r>
            <a:r>
              <a:rPr lang="pt-PT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pt-PT" sz="2000" dirty="0" err="1">
                <a:solidFill>
                  <a:schemeClr val="tx1"/>
                </a:solidFill>
                <a:sym typeface="Wingdings" pitchFamily="2" charset="2"/>
              </a:rPr>
              <a:t>dissipation</a:t>
            </a:r>
            <a:r>
              <a:rPr lang="pt-PT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pt-PT" sz="2000" dirty="0" err="1">
                <a:solidFill>
                  <a:schemeClr val="tx1"/>
                </a:solidFill>
                <a:sym typeface="Wingdings" pitchFamily="2" charset="2"/>
              </a:rPr>
              <a:t>leads</a:t>
            </a:r>
            <a:r>
              <a:rPr lang="pt-PT" sz="2000" dirty="0">
                <a:solidFill>
                  <a:schemeClr val="tx1"/>
                </a:solidFill>
                <a:sym typeface="Wingdings" pitchFamily="2" charset="2"/>
              </a:rPr>
              <a:t> to </a:t>
            </a:r>
            <a:r>
              <a:rPr lang="pt-PT" sz="2000" dirty="0" err="1">
                <a:solidFill>
                  <a:schemeClr val="tx1"/>
                </a:solidFill>
                <a:sym typeface="Wingdings" pitchFamily="2" charset="2"/>
              </a:rPr>
              <a:t>floating</a:t>
            </a:r>
            <a:r>
              <a:rPr lang="pt-PT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pt-PT" sz="2000" dirty="0" err="1">
                <a:solidFill>
                  <a:schemeClr val="tx1"/>
                </a:solidFill>
                <a:sym typeface="Wingdings" pitchFamily="2" charset="2"/>
              </a:rPr>
              <a:t>orbits</a:t>
            </a:r>
            <a:endParaRPr lang="pt-PT" sz="2000" dirty="0">
              <a:solidFill>
                <a:schemeClr val="tx1"/>
              </a:solidFill>
              <a:sym typeface="Wingdings" pitchFamily="2" charset="2"/>
            </a:endParaRPr>
          </a:p>
          <a:p>
            <a:pPr marL="304800" indent="-304800" algn="ctr">
              <a:lnSpc>
                <a:spcPct val="150000"/>
              </a:lnSpc>
              <a:buClr>
                <a:schemeClr val="bg1"/>
              </a:buClr>
            </a:pPr>
            <a:endParaRPr lang="pt-PT" dirty="0">
              <a:solidFill>
                <a:srgbClr val="990000"/>
              </a:solidFill>
              <a:sym typeface="Wingdings" pitchFamily="2" charset="2"/>
            </a:endParaRPr>
          </a:p>
          <a:p>
            <a:pPr marL="304800" indent="-304800" algn="ctr">
              <a:lnSpc>
                <a:spcPct val="150000"/>
              </a:lnSpc>
              <a:buClr>
                <a:schemeClr val="bg1"/>
              </a:buClr>
            </a:pPr>
            <a:r>
              <a:rPr lang="pt-PT" sz="1400" dirty="0">
                <a:solidFill>
                  <a:srgbClr val="990000"/>
                </a:solidFill>
                <a:sym typeface="Wingdings" pitchFamily="2" charset="2"/>
              </a:rPr>
              <a:t></a:t>
            </a:r>
          </a:p>
          <a:p>
            <a:pPr marL="304800" indent="-304800" algn="ctr">
              <a:lnSpc>
                <a:spcPct val="150000"/>
              </a:lnSpc>
              <a:buClr>
                <a:schemeClr val="bg1"/>
              </a:buClr>
            </a:pPr>
            <a:endParaRPr lang="pt-PT" sz="1400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marL="304800" indent="-304800" algn="ctr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pt-PT" sz="2000" dirty="0">
                <a:solidFill>
                  <a:schemeClr val="tx1"/>
                </a:solidFill>
              </a:rPr>
              <a:t>Floating orbits can be instrumental to constrain or prove existence </a:t>
            </a:r>
            <a:r>
              <a:rPr lang="pt-PT" sz="2000" dirty="0" smtClean="0">
                <a:solidFill>
                  <a:schemeClr val="tx1"/>
                </a:solidFill>
              </a:rPr>
              <a:t>of </a:t>
            </a:r>
            <a:r>
              <a:rPr lang="pt-PT" sz="2000" dirty="0">
                <a:solidFill>
                  <a:schemeClr val="tx1"/>
                </a:solidFill>
              </a:rPr>
              <a:t>massive </a:t>
            </a:r>
            <a:r>
              <a:rPr lang="pt-PT" sz="2000" dirty="0" smtClean="0">
                <a:solidFill>
                  <a:schemeClr val="tx1"/>
                </a:solidFill>
              </a:rPr>
              <a:t>scalars </a:t>
            </a:r>
            <a:r>
              <a:rPr lang="pt-PT" sz="2000" dirty="0">
                <a:solidFill>
                  <a:schemeClr val="tx1"/>
                </a:solidFill>
              </a:rPr>
              <a:t>coupled to matter</a:t>
            </a:r>
            <a:r>
              <a:rPr lang="pt-PT" sz="2000" dirty="0" smtClean="0">
                <a:solidFill>
                  <a:schemeClr val="tx1"/>
                </a:solidFill>
              </a:rPr>
              <a:t>... </a:t>
            </a:r>
            <a:r>
              <a:rPr lang="pt-PT" sz="2000" dirty="0" err="1" smtClean="0">
                <a:solidFill>
                  <a:schemeClr val="tx1"/>
                </a:solidFill>
              </a:rPr>
              <a:t>still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>
                <a:solidFill>
                  <a:schemeClr val="tx1"/>
                </a:solidFill>
              </a:rPr>
              <a:t>a </a:t>
            </a:r>
            <a:r>
              <a:rPr lang="pt-PT" sz="2000" dirty="0" err="1">
                <a:solidFill>
                  <a:schemeClr val="tx1"/>
                </a:solidFill>
              </a:rPr>
              <a:t>lot</a:t>
            </a:r>
            <a:r>
              <a:rPr lang="pt-PT" sz="2000" dirty="0">
                <a:solidFill>
                  <a:schemeClr val="tx1"/>
                </a:solidFill>
              </a:rPr>
              <a:t> to do</a:t>
            </a:r>
            <a:endParaRPr lang="pt-PT" sz="1800" b="1" i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o1151c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CaixaDeTexto 16"/>
          <p:cNvSpPr txBox="1">
            <a:spLocks noChangeArrowheads="1"/>
          </p:cNvSpPr>
          <p:nvPr/>
        </p:nvSpPr>
        <p:spPr bwMode="auto">
          <a:xfrm>
            <a:off x="0" y="5517232"/>
            <a:ext cx="914400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pt-PT" sz="1800" dirty="0" err="1">
                <a:solidFill>
                  <a:schemeClr val="bg2"/>
                </a:solidFill>
              </a:rPr>
              <a:t>Credit</a:t>
            </a:r>
            <a:r>
              <a:rPr lang="pt-PT" sz="1800" dirty="0">
                <a:solidFill>
                  <a:schemeClr val="bg2"/>
                </a:solidFill>
              </a:rPr>
              <a:t>: ESO/MPE/</a:t>
            </a:r>
            <a:r>
              <a:rPr lang="pt-PT" sz="1800" dirty="0" err="1">
                <a:solidFill>
                  <a:schemeClr val="bg2"/>
                </a:solidFill>
              </a:rPr>
              <a:t>M.Schartmann</a:t>
            </a:r>
            <a:r>
              <a:rPr lang="pt-PT" sz="1800" dirty="0">
                <a:solidFill>
                  <a:schemeClr val="bg2"/>
                </a:solidFill>
              </a:rPr>
              <a:t> (2011)</a:t>
            </a:r>
            <a:endParaRPr lang="pt-PT" sz="1800" dirty="0">
              <a:solidFill>
                <a:srgbClr val="4D4D4D"/>
              </a:solidFill>
              <a:latin typeface="Tw Cen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4221088"/>
            <a:ext cx="9140825" cy="1552575"/>
          </a:xfrm>
        </p:spPr>
        <p:txBody>
          <a:bodyPr/>
          <a:lstStyle/>
          <a:p>
            <a:r>
              <a:rPr lang="pt-PT" altLang="ja-JP" b="1" dirty="0" smtClean="0">
                <a:solidFill>
                  <a:srgbClr val="990000"/>
                </a:solidFill>
              </a:rPr>
              <a:t/>
            </a:r>
            <a:br>
              <a:rPr lang="pt-PT" altLang="ja-JP" b="1" dirty="0" smtClean="0">
                <a:solidFill>
                  <a:srgbClr val="990000"/>
                </a:solidFill>
              </a:rPr>
            </a:br>
            <a:r>
              <a:rPr lang="pt-PT" altLang="ja-JP" b="1" dirty="0" smtClean="0">
                <a:solidFill>
                  <a:srgbClr val="990000"/>
                </a:solidFill>
              </a:rPr>
              <a:t/>
            </a:r>
            <a:br>
              <a:rPr lang="pt-PT" altLang="ja-JP" b="1" dirty="0" smtClean="0">
                <a:solidFill>
                  <a:srgbClr val="990000"/>
                </a:solidFill>
              </a:rPr>
            </a:br>
            <a:r>
              <a:rPr lang="en-GB" b="1" dirty="0" smtClean="0">
                <a:solidFill>
                  <a:srgbClr val="990000"/>
                </a:solidFill>
                <a:latin typeface="Georgia" pitchFamily="18" charset="0"/>
              </a:rPr>
              <a:t>Thank you</a:t>
            </a:r>
            <a:r>
              <a:rPr lang="en-GB" b="1" dirty="0" smtClean="0">
                <a:solidFill>
                  <a:srgbClr val="990000"/>
                </a:solidFill>
              </a:rPr>
              <a:t/>
            </a:r>
            <a:br>
              <a:rPr lang="en-GB" b="1" dirty="0" smtClean="0">
                <a:solidFill>
                  <a:srgbClr val="990000"/>
                </a:solidFill>
              </a:rPr>
            </a:br>
            <a:r>
              <a:rPr lang="pt-PT" altLang="ja-JP" b="1" dirty="0" smtClean="0">
                <a:solidFill>
                  <a:srgbClr val="990000"/>
                </a:solidFill>
              </a:rPr>
              <a:t/>
            </a:r>
            <a:br>
              <a:rPr lang="pt-PT" altLang="ja-JP" b="1" dirty="0" smtClean="0">
                <a:solidFill>
                  <a:srgbClr val="990000"/>
                </a:solidFill>
              </a:rPr>
            </a:br>
            <a:endParaRPr lang="pt-PT" dirty="0" smtClean="0">
              <a:solidFill>
                <a:srgbClr val="990000"/>
              </a:solidFill>
            </a:endParaRPr>
          </a:p>
        </p:txBody>
      </p:sp>
      <p:sp>
        <p:nvSpPr>
          <p:cNvPr id="3" name="CaixaDeTexto 16"/>
          <p:cNvSpPr txBox="1">
            <a:spLocks noChangeArrowheads="1"/>
          </p:cNvSpPr>
          <p:nvPr/>
        </p:nvSpPr>
        <p:spPr bwMode="auto">
          <a:xfrm>
            <a:off x="0" y="126876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pt-PT" b="1" dirty="0">
                <a:solidFill>
                  <a:srgbClr val="4D4D4D"/>
                </a:solidFill>
              </a:rPr>
              <a:t>Cardoso, </a:t>
            </a:r>
            <a:r>
              <a:rPr lang="pt-PT" b="1" dirty="0" err="1">
                <a:solidFill>
                  <a:srgbClr val="4D4D4D"/>
                </a:solidFill>
              </a:rPr>
              <a:t>Chakrabarti</a:t>
            </a:r>
            <a:r>
              <a:rPr lang="pt-PT" b="1" dirty="0">
                <a:solidFill>
                  <a:srgbClr val="4D4D4D"/>
                </a:solidFill>
              </a:rPr>
              <a:t>, </a:t>
            </a:r>
            <a:r>
              <a:rPr lang="pt-PT" b="1" dirty="0" err="1">
                <a:solidFill>
                  <a:srgbClr val="4D4D4D"/>
                </a:solidFill>
              </a:rPr>
              <a:t>Pani</a:t>
            </a:r>
            <a:r>
              <a:rPr lang="pt-PT" b="1" dirty="0">
                <a:solidFill>
                  <a:srgbClr val="4D4D4D"/>
                </a:solidFill>
              </a:rPr>
              <a:t>, </a:t>
            </a:r>
            <a:r>
              <a:rPr lang="pt-PT" b="1" dirty="0" err="1">
                <a:solidFill>
                  <a:srgbClr val="4D4D4D"/>
                </a:solidFill>
              </a:rPr>
              <a:t>Berti</a:t>
            </a:r>
            <a:r>
              <a:rPr lang="pt-PT" b="1" dirty="0">
                <a:solidFill>
                  <a:srgbClr val="4D4D4D"/>
                </a:solidFill>
              </a:rPr>
              <a:t>, </a:t>
            </a:r>
            <a:r>
              <a:rPr lang="pt-PT" b="1" dirty="0" err="1">
                <a:solidFill>
                  <a:srgbClr val="4D4D4D"/>
                </a:solidFill>
              </a:rPr>
              <a:t>Gualtieri</a:t>
            </a:r>
            <a:r>
              <a:rPr lang="pt-PT" b="1" dirty="0">
                <a:solidFill>
                  <a:srgbClr val="4D4D4D"/>
                </a:solidFill>
              </a:rPr>
              <a:t>,  PRL107: 241101 (2011</a:t>
            </a:r>
            <a:r>
              <a:rPr lang="pt-PT" b="1" dirty="0" smtClean="0">
                <a:solidFill>
                  <a:srgbClr val="4D4D4D"/>
                </a:solidFill>
              </a:rPr>
              <a:t>)</a:t>
            </a:r>
          </a:p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endParaRPr lang="pt-PT" b="1" dirty="0">
              <a:solidFill>
                <a:srgbClr val="4D4D4D"/>
              </a:solidFill>
            </a:endParaRPr>
          </a:p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pt-PT" b="1" dirty="0">
                <a:solidFill>
                  <a:srgbClr val="4D4D4D"/>
                </a:solidFill>
              </a:rPr>
              <a:t>Yunes, Pani, Cardoso, arXiv:1112.3351 </a:t>
            </a:r>
            <a:endParaRPr lang="pt-PT" b="1" dirty="0" smtClean="0">
              <a:solidFill>
                <a:srgbClr val="4D4D4D"/>
              </a:solidFill>
            </a:endParaRPr>
          </a:p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endParaRPr lang="pt-PT" b="1" dirty="0">
              <a:solidFill>
                <a:srgbClr val="4D4D4D"/>
              </a:solidFill>
            </a:endParaRPr>
          </a:p>
          <a:p>
            <a:pPr algn="ctr" defTabSz="914400">
              <a:spcBef>
                <a:spcPct val="0"/>
              </a:spcBef>
              <a:buClrTx/>
              <a:buSzTx/>
            </a:pPr>
            <a:r>
              <a:rPr lang="pt-PT" b="1" dirty="0" smtClean="0">
                <a:solidFill>
                  <a:srgbClr val="4D4D4D"/>
                </a:solidFill>
              </a:rPr>
              <a:t>Cardoso, Pani, in progress (2012)</a:t>
            </a:r>
            <a:endParaRPr lang="pt-PT" b="1" dirty="0">
              <a:solidFill>
                <a:srgbClr val="4D4D4D"/>
              </a:solidFill>
            </a:endParaRPr>
          </a:p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endParaRPr lang="pt-PT" b="1" dirty="0">
              <a:solidFill>
                <a:srgbClr val="4D4D4D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4417150" y="3198168"/>
            <a:ext cx="309700" cy="314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 indent="-304800" algn="ctr">
              <a:lnSpc>
                <a:spcPct val="150000"/>
              </a:lnSpc>
              <a:buClr>
                <a:schemeClr val="bg1"/>
              </a:buClr>
            </a:pPr>
            <a:r>
              <a:rPr lang="pt-PT" sz="1100" dirty="0" smtClean="0">
                <a:solidFill>
                  <a:srgbClr val="990000"/>
                </a:solidFill>
                <a:latin typeface="Arial" charset="0"/>
                <a:sym typeface="Wingdings" pitchFamily="2" charset="2"/>
              </a:rPr>
              <a:t></a:t>
            </a:r>
            <a:endParaRPr lang="pt-PT" sz="1100" dirty="0">
              <a:solidFill>
                <a:srgbClr val="990000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860032" y="3140968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____________________________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3140968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____________________________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196752"/>
            <a:ext cx="50863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0" y="40466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pt-PT" sz="2000" dirty="0">
                <a:solidFill>
                  <a:srgbClr val="990000"/>
                </a:solidFill>
                <a:cs typeface="Arial" charset="0"/>
              </a:rPr>
              <a:t>Orbital </a:t>
            </a:r>
            <a:r>
              <a:rPr lang="pt-PT" sz="2000" dirty="0" err="1">
                <a:solidFill>
                  <a:srgbClr val="990000"/>
                </a:solidFill>
                <a:cs typeface="Arial" charset="0"/>
              </a:rPr>
              <a:t>energy</a:t>
            </a:r>
            <a:r>
              <a:rPr lang="pt-PT" sz="2000" dirty="0">
                <a:solidFill>
                  <a:srgbClr val="990000"/>
                </a:solidFill>
                <a:cs typeface="Arial" charset="0"/>
              </a:rPr>
              <a:t>: </a:t>
            </a:r>
            <a:r>
              <a:rPr lang="pt-PT" sz="2000" dirty="0" err="1">
                <a:solidFill>
                  <a:srgbClr val="990000"/>
                </a:solidFill>
                <a:cs typeface="Arial" charset="0"/>
              </a:rPr>
              <a:t>slingshot</a:t>
            </a:r>
            <a:r>
              <a:rPr lang="pt-PT" sz="2000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pt-PT" sz="2000" dirty="0" err="1">
                <a:solidFill>
                  <a:srgbClr val="990000"/>
                </a:solidFill>
                <a:cs typeface="Arial" charset="0"/>
              </a:rPr>
              <a:t>effect</a:t>
            </a:r>
            <a:r>
              <a:rPr lang="pt-PT" sz="2000" dirty="0">
                <a:solidFill>
                  <a:srgbClr val="990000"/>
                </a:solidFill>
                <a:cs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itor\Dropbox\Tides\Aveiro_BHs_2011\tidal_acceleration_BHs\tide_one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864" y="1769714"/>
            <a:ext cx="3676147" cy="244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Vitor\Dropbox\Tides\Aveiro_BHs_2011\tidal_acceleration_BHs\tide_two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744416" cy="249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0" y="62068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pt-PT" sz="2000" dirty="0">
                <a:solidFill>
                  <a:srgbClr val="990000"/>
                </a:solidFill>
                <a:cs typeface="Arial" charset="0"/>
              </a:rPr>
              <a:t>Rotational energy: tidal </a:t>
            </a:r>
            <a:r>
              <a:rPr lang="pt-PT" sz="2000" dirty="0" smtClean="0">
                <a:solidFill>
                  <a:srgbClr val="990000"/>
                </a:solidFill>
                <a:cs typeface="Arial" charset="0"/>
              </a:rPr>
              <a:t>acceleration </a:t>
            </a:r>
            <a:endParaRPr lang="pt-PT" sz="2000" dirty="0">
              <a:solidFill>
                <a:srgbClr val="990000"/>
              </a:solidFill>
              <a:cs typeface="Arial" charset="0"/>
            </a:endParaRP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941168"/>
            <a:ext cx="33369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3620" y="1591295"/>
            <a:ext cx="36004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3620" y="3086720"/>
            <a:ext cx="25923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0" y="47667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pt-PT" sz="2000" dirty="0" err="1">
                <a:solidFill>
                  <a:srgbClr val="990000"/>
                </a:solidFill>
                <a:cs typeface="Arial" charset="0"/>
              </a:rPr>
              <a:t>Tidal</a:t>
            </a:r>
            <a:r>
              <a:rPr lang="pt-PT" sz="2000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pt-PT" sz="2000" dirty="0" err="1">
                <a:solidFill>
                  <a:srgbClr val="990000"/>
                </a:solidFill>
                <a:cs typeface="Arial" charset="0"/>
              </a:rPr>
              <a:t>acceleration</a:t>
            </a:r>
            <a:r>
              <a:rPr lang="pt-PT" sz="2000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pt-PT" sz="2000" dirty="0" err="1">
                <a:solidFill>
                  <a:srgbClr val="990000"/>
                </a:solidFill>
                <a:cs typeface="Arial" charset="0"/>
              </a:rPr>
              <a:t>is</a:t>
            </a:r>
            <a:r>
              <a:rPr lang="pt-PT" sz="2000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pt-PT" sz="2000" dirty="0" err="1">
                <a:solidFill>
                  <a:srgbClr val="990000"/>
                </a:solidFill>
                <a:cs typeface="Arial" charset="0"/>
              </a:rPr>
              <a:t>in</a:t>
            </a:r>
            <a:r>
              <a:rPr lang="pt-PT" sz="2000" dirty="0">
                <a:solidFill>
                  <a:srgbClr val="990000"/>
                </a:solidFill>
                <a:cs typeface="Arial" charset="0"/>
              </a:rPr>
              <a:t> general </a:t>
            </a:r>
            <a:r>
              <a:rPr lang="pt-PT" sz="2000" dirty="0" err="1">
                <a:solidFill>
                  <a:srgbClr val="990000"/>
                </a:solidFill>
                <a:cs typeface="Arial" charset="0"/>
              </a:rPr>
              <a:t>impossible</a:t>
            </a:r>
            <a:r>
              <a:rPr lang="pt-PT" sz="2000" dirty="0">
                <a:solidFill>
                  <a:srgbClr val="990000"/>
                </a:solidFill>
                <a:cs typeface="Arial" charset="0"/>
              </a:rPr>
              <a:t> for </a:t>
            </a:r>
            <a:r>
              <a:rPr lang="pt-PT" sz="2000" dirty="0" err="1">
                <a:solidFill>
                  <a:srgbClr val="990000"/>
                </a:solidFill>
                <a:cs typeface="Arial" charset="0"/>
              </a:rPr>
              <a:t>BHs</a:t>
            </a:r>
            <a:r>
              <a:rPr lang="pt-PT" sz="2000" dirty="0">
                <a:solidFill>
                  <a:srgbClr val="990000"/>
                </a:solidFill>
                <a:cs typeface="Arial" charset="0"/>
              </a:rPr>
              <a:t>! </a:t>
            </a:r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509120"/>
            <a:ext cx="56165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CaixaDeTexto 16"/>
          <p:cNvSpPr txBox="1">
            <a:spLocks noChangeArrowheads="1"/>
          </p:cNvSpPr>
          <p:nvPr/>
        </p:nvSpPr>
        <p:spPr bwMode="auto">
          <a:xfrm>
            <a:off x="-1" y="6237312"/>
            <a:ext cx="914400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pt-PT" sz="1800" i="1" dirty="0" err="1">
                <a:solidFill>
                  <a:srgbClr val="4D4D4D"/>
                </a:solidFill>
              </a:rPr>
              <a:t>Press</a:t>
            </a:r>
            <a:r>
              <a:rPr lang="pt-PT" sz="1800" i="1" dirty="0">
                <a:solidFill>
                  <a:srgbClr val="4D4D4D"/>
                </a:solidFill>
              </a:rPr>
              <a:t> &amp; </a:t>
            </a:r>
            <a:r>
              <a:rPr lang="pt-PT" sz="1800" i="1" dirty="0" err="1">
                <a:solidFill>
                  <a:srgbClr val="4D4D4D"/>
                </a:solidFill>
              </a:rPr>
              <a:t>Teukolsky</a:t>
            </a:r>
            <a:r>
              <a:rPr lang="pt-PT" sz="1800" i="1" dirty="0">
                <a:solidFill>
                  <a:srgbClr val="4D4D4D"/>
                </a:solidFill>
              </a:rPr>
              <a:t>,  </a:t>
            </a:r>
            <a:r>
              <a:rPr lang="pt-PT" sz="1800" i="1" dirty="0" err="1">
                <a:solidFill>
                  <a:srgbClr val="4D4D4D"/>
                </a:solidFill>
              </a:rPr>
              <a:t>Nature</a:t>
            </a:r>
            <a:r>
              <a:rPr lang="pt-PT" sz="1800" i="1" dirty="0">
                <a:solidFill>
                  <a:srgbClr val="4D4D4D"/>
                </a:solidFill>
              </a:rPr>
              <a:t> (1973)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2"/>
          <p:cNvSpPr txBox="1">
            <a:spLocks noChangeArrowheads="1"/>
          </p:cNvSpPr>
          <p:nvPr/>
        </p:nvSpPr>
        <p:spPr bwMode="auto">
          <a:xfrm>
            <a:off x="0" y="54868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dirty="0" err="1">
                <a:solidFill>
                  <a:schemeClr val="tx1"/>
                </a:solidFill>
              </a:rPr>
              <a:t>Ergo-region</a:t>
            </a:r>
            <a:r>
              <a:rPr lang="pt-PT" sz="2000" dirty="0">
                <a:solidFill>
                  <a:schemeClr val="tx1"/>
                </a:solidFill>
              </a:rPr>
              <a:t>: </a:t>
            </a:r>
            <a:r>
              <a:rPr lang="pt-PT" sz="2000" dirty="0" err="1">
                <a:solidFill>
                  <a:schemeClr val="tx1"/>
                </a:solidFill>
              </a:rPr>
              <a:t>asymptotic</a:t>
            </a:r>
            <a:r>
              <a:rPr lang="pt-PT" sz="2000" dirty="0">
                <a:solidFill>
                  <a:schemeClr val="tx1"/>
                </a:solidFill>
              </a:rPr>
              <a:t> </a:t>
            </a:r>
            <a:r>
              <a:rPr lang="pt-PT" sz="2000" dirty="0" err="1">
                <a:solidFill>
                  <a:schemeClr val="tx1"/>
                </a:solidFill>
              </a:rPr>
              <a:t>time-translation</a:t>
            </a:r>
            <a:r>
              <a:rPr lang="pt-PT" sz="2000" dirty="0">
                <a:solidFill>
                  <a:schemeClr val="tx1"/>
                </a:solidFill>
              </a:rPr>
              <a:t> </a:t>
            </a:r>
            <a:r>
              <a:rPr lang="pt-PT" sz="2000" dirty="0" err="1">
                <a:solidFill>
                  <a:schemeClr val="tx1"/>
                </a:solidFill>
              </a:rPr>
              <a:t>Kiling</a:t>
            </a:r>
            <a:r>
              <a:rPr lang="pt-PT" sz="2000" dirty="0">
                <a:solidFill>
                  <a:schemeClr val="tx1"/>
                </a:solidFill>
              </a:rPr>
              <a:t> vector </a:t>
            </a:r>
            <a:r>
              <a:rPr lang="pt-PT" sz="2000" dirty="0" err="1">
                <a:solidFill>
                  <a:schemeClr val="tx1"/>
                </a:solidFill>
              </a:rPr>
              <a:t>is</a:t>
            </a:r>
            <a:r>
              <a:rPr lang="pt-PT" sz="2000" dirty="0">
                <a:solidFill>
                  <a:schemeClr val="tx1"/>
                </a:solidFill>
              </a:rPr>
              <a:t> </a:t>
            </a:r>
            <a:r>
              <a:rPr lang="pt-PT" sz="2000" dirty="0" err="1">
                <a:solidFill>
                  <a:schemeClr val="tx1"/>
                </a:solidFill>
              </a:rPr>
              <a:t>space-like</a:t>
            </a:r>
            <a:endParaRPr lang="pt-PT" sz="2000" dirty="0">
              <a:solidFill>
                <a:schemeClr val="tx1"/>
              </a:solidFill>
            </a:endParaRPr>
          </a:p>
        </p:txBody>
      </p:sp>
      <p:pic>
        <p:nvPicPr>
          <p:cNvPr id="8195" name="Picture 13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340768"/>
            <a:ext cx="1193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14"/>
          <p:cNvSpPr txBox="1">
            <a:spLocks noChangeArrowheads="1"/>
          </p:cNvSpPr>
          <p:nvPr/>
        </p:nvSpPr>
        <p:spPr bwMode="auto">
          <a:xfrm>
            <a:off x="467544" y="3284984"/>
            <a:ext cx="36576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1pPr>
            <a:lvl2pPr marL="431800" indent="-3238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9pPr>
          </a:lstStyle>
          <a:p>
            <a:pPr lvl="1" eaLnBrk="1">
              <a:lnSpc>
                <a:spcPct val="98000"/>
              </a:lnSpc>
              <a:spcBef>
                <a:spcPct val="0"/>
              </a:spcBef>
              <a:buClr>
                <a:srgbClr val="E6E6E6"/>
              </a:buClr>
              <a:buSzPct val="75000"/>
              <a:buFont typeface="Symbol" pitchFamily="18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     Penrose process</a:t>
            </a:r>
          </a:p>
          <a:p>
            <a:pPr marL="107950" lvl="1" indent="0" eaLnBrk="1">
              <a:lnSpc>
                <a:spcPct val="146000"/>
              </a:lnSpc>
              <a:spcBef>
                <a:spcPct val="0"/>
              </a:spcBef>
              <a:buClr>
                <a:srgbClr val="E6E6E6"/>
              </a:buClr>
              <a:buSzPct val="75000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     </a:t>
            </a:r>
            <a:r>
              <a:rPr lang="en-US" sz="1800" dirty="0" err="1" smtClean="0">
                <a:solidFill>
                  <a:schemeClr val="tx1"/>
                </a:solidFill>
              </a:rPr>
              <a:t>Superradiance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107950" lvl="1" indent="0" eaLnBrk="1">
              <a:lnSpc>
                <a:spcPct val="146000"/>
              </a:lnSpc>
              <a:spcBef>
                <a:spcPct val="0"/>
              </a:spcBef>
              <a:buClr>
                <a:srgbClr val="E6E6E6"/>
              </a:buClr>
              <a:buSzPct val="75000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     Hawking radiation</a:t>
            </a:r>
          </a:p>
          <a:p>
            <a:pPr marL="107950" lvl="1" indent="0" eaLnBrk="1">
              <a:lnSpc>
                <a:spcPct val="146000"/>
              </a:lnSpc>
              <a:spcBef>
                <a:spcPct val="0"/>
              </a:spcBef>
              <a:buClr>
                <a:srgbClr val="E6E6E6"/>
              </a:buClr>
              <a:buSzPct val="75000"/>
              <a:defRPr/>
            </a:pPr>
            <a:r>
              <a:rPr lang="en-US" sz="2000" dirty="0" smtClean="0">
                <a:solidFill>
                  <a:srgbClr val="FFFFFF"/>
                </a:solidFill>
                <a:latin typeface="DejaVu Sans Condensed" pitchFamily="34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DejaVu Sans Condensed" pitchFamily="34" charset="0"/>
              </a:rPr>
              <a:t>      </a:t>
            </a:r>
          </a:p>
        </p:txBody>
      </p:sp>
      <p:pic>
        <p:nvPicPr>
          <p:cNvPr id="819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924944"/>
            <a:ext cx="4719638" cy="304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2"/>
          <p:cNvSpPr txBox="1">
            <a:spLocks noChangeArrowheads="1"/>
          </p:cNvSpPr>
          <p:nvPr/>
        </p:nvSpPr>
        <p:spPr bwMode="auto">
          <a:xfrm>
            <a:off x="395536" y="908720"/>
            <a:ext cx="3924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pt-PT" sz="1800" dirty="0" err="1">
                <a:solidFill>
                  <a:srgbClr val="990000"/>
                </a:solidFill>
                <a:cs typeface="Arial" charset="0"/>
              </a:rPr>
              <a:t>Insert</a:t>
            </a:r>
            <a:r>
              <a:rPr lang="pt-PT" sz="1800" dirty="0">
                <a:solidFill>
                  <a:srgbClr val="990000"/>
                </a:solidFill>
                <a:cs typeface="Arial" charset="0"/>
              </a:rPr>
              <a:t>  a </a:t>
            </a:r>
            <a:r>
              <a:rPr lang="pt-PT" sz="1800" i="1" dirty="0">
                <a:solidFill>
                  <a:srgbClr val="990000"/>
                </a:solidFill>
                <a:cs typeface="Arial" charset="0"/>
              </a:rPr>
              <a:t>mirror</a:t>
            </a:r>
            <a:r>
              <a:rPr lang="pt-PT" sz="1800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pt-PT" sz="1800" dirty="0" err="1">
                <a:solidFill>
                  <a:srgbClr val="990000"/>
                </a:solidFill>
                <a:cs typeface="Arial" charset="0"/>
              </a:rPr>
              <a:t>around</a:t>
            </a:r>
            <a:r>
              <a:rPr lang="pt-PT" sz="1800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pt-PT" sz="1800" dirty="0" err="1">
                <a:solidFill>
                  <a:srgbClr val="990000"/>
                </a:solidFill>
                <a:cs typeface="Arial" charset="0"/>
              </a:rPr>
              <a:t>the</a:t>
            </a:r>
            <a:r>
              <a:rPr lang="pt-PT" sz="1800" dirty="0">
                <a:solidFill>
                  <a:srgbClr val="990000"/>
                </a:solidFill>
                <a:cs typeface="Arial" charset="0"/>
              </a:rPr>
              <a:t> BH</a:t>
            </a:r>
          </a:p>
        </p:txBody>
      </p:sp>
      <p:sp>
        <p:nvSpPr>
          <p:cNvPr id="9219" name="Text Box 24"/>
          <p:cNvSpPr txBox="1">
            <a:spLocks noChangeArrowheads="1"/>
          </p:cNvSpPr>
          <p:nvPr/>
        </p:nvSpPr>
        <p:spPr bwMode="auto">
          <a:xfrm>
            <a:off x="1331640" y="1556792"/>
            <a:ext cx="1835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pt-PT" sz="1800" dirty="0" err="1">
                <a:solidFill>
                  <a:srgbClr val="19194D"/>
                </a:solidFill>
                <a:cs typeface="Arial" charset="0"/>
              </a:rPr>
              <a:t>Make</a:t>
            </a:r>
            <a:r>
              <a:rPr lang="pt-PT" sz="1800" dirty="0">
                <a:solidFill>
                  <a:srgbClr val="19194D"/>
                </a:solidFill>
                <a:cs typeface="Arial" charset="0"/>
              </a:rPr>
              <a:t> a “</a:t>
            </a:r>
            <a:r>
              <a:rPr lang="pt-PT" sz="1800" dirty="0" err="1">
                <a:solidFill>
                  <a:srgbClr val="19194D"/>
                </a:solidFill>
                <a:cs typeface="Arial" charset="0"/>
              </a:rPr>
              <a:t>bomb</a:t>
            </a:r>
            <a:r>
              <a:rPr lang="pt-PT" sz="1800" dirty="0">
                <a:solidFill>
                  <a:srgbClr val="19194D"/>
                </a:solidFill>
                <a:cs typeface="Arial" charset="0"/>
              </a:rPr>
              <a:t>”!</a:t>
            </a:r>
          </a:p>
        </p:txBody>
      </p:sp>
      <p:pic>
        <p:nvPicPr>
          <p:cNvPr id="9220" name="Picture 25" descr="bhbom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420888"/>
            <a:ext cx="21971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27"/>
          <p:cNvSpPr txBox="1">
            <a:spLocks noChangeArrowheads="1"/>
          </p:cNvSpPr>
          <p:nvPr/>
        </p:nvSpPr>
        <p:spPr bwMode="auto">
          <a:xfrm>
            <a:off x="0" y="5229200"/>
            <a:ext cx="44783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pt-PT" i="1" dirty="0">
                <a:solidFill>
                  <a:srgbClr val="4D4D4D"/>
                </a:solidFill>
                <a:cs typeface="Arial" charset="0"/>
              </a:rPr>
              <a:t>(</a:t>
            </a:r>
            <a:r>
              <a:rPr lang="pt-PT" i="1" dirty="0" err="1">
                <a:solidFill>
                  <a:srgbClr val="4D4D4D"/>
                </a:solidFill>
                <a:cs typeface="Arial" charset="0"/>
              </a:rPr>
              <a:t>Zel’dovich</a:t>
            </a:r>
            <a:r>
              <a:rPr lang="pt-PT" i="1" dirty="0">
                <a:solidFill>
                  <a:srgbClr val="4D4D4D"/>
                </a:solidFill>
                <a:cs typeface="Arial" charset="0"/>
              </a:rPr>
              <a:t>, 1971; </a:t>
            </a:r>
            <a:r>
              <a:rPr lang="pt-PT" i="1" dirty="0" err="1">
                <a:solidFill>
                  <a:srgbClr val="4D4D4D"/>
                </a:solidFill>
                <a:cs typeface="Arial" charset="0"/>
              </a:rPr>
              <a:t>Press</a:t>
            </a:r>
            <a:r>
              <a:rPr lang="pt-PT" i="1" dirty="0">
                <a:solidFill>
                  <a:srgbClr val="4D4D4D"/>
                </a:solidFill>
                <a:cs typeface="Arial" charset="0"/>
              </a:rPr>
              <a:t> &amp; </a:t>
            </a:r>
            <a:r>
              <a:rPr lang="pt-PT" i="1" dirty="0" err="1">
                <a:solidFill>
                  <a:srgbClr val="4D4D4D"/>
                </a:solidFill>
                <a:cs typeface="Arial" charset="0"/>
              </a:rPr>
              <a:t>Teukolsky</a:t>
            </a:r>
            <a:r>
              <a:rPr lang="pt-PT" i="1" dirty="0">
                <a:solidFill>
                  <a:srgbClr val="4D4D4D"/>
                </a:solidFill>
                <a:cs typeface="Arial" charset="0"/>
              </a:rPr>
              <a:t> 1973)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6457950" y="962993"/>
            <a:ext cx="159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pt-PT" sz="1800">
                <a:solidFill>
                  <a:srgbClr val="990000"/>
                </a:solidFill>
                <a:cs typeface="Arial" charset="0"/>
              </a:rPr>
              <a:t>anti-de Sitter </a:t>
            </a:r>
          </a:p>
        </p:txBody>
      </p:sp>
      <p:pic>
        <p:nvPicPr>
          <p:cNvPr id="9223" name="Picture 25" descr="bhbom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2013" y="2348880"/>
            <a:ext cx="21971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27"/>
          <p:cNvSpPr txBox="1">
            <a:spLocks noChangeArrowheads="1"/>
          </p:cNvSpPr>
          <p:nvPr/>
        </p:nvSpPr>
        <p:spPr bwMode="auto">
          <a:xfrm>
            <a:off x="5039544" y="5229200"/>
            <a:ext cx="4104456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pt-PT" b="1" dirty="0" err="1">
                <a:solidFill>
                  <a:schemeClr val="tx1"/>
                </a:solidFill>
                <a:cs typeface="Arial" charset="0"/>
              </a:rPr>
              <a:t>Small</a:t>
            </a:r>
            <a:r>
              <a:rPr lang="pt-PT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cs typeface="Arial" charset="0"/>
              </a:rPr>
              <a:t>Kerr-AdS</a:t>
            </a:r>
            <a:r>
              <a:rPr lang="pt-PT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cs typeface="Arial" charset="0"/>
              </a:rPr>
              <a:t>BHs</a:t>
            </a:r>
            <a:r>
              <a:rPr lang="pt-PT" b="1" dirty="0">
                <a:solidFill>
                  <a:schemeClr val="tx1"/>
                </a:solidFill>
                <a:cs typeface="Arial" charset="0"/>
              </a:rPr>
              <a:t> are </a:t>
            </a:r>
            <a:r>
              <a:rPr lang="pt-PT" b="1" dirty="0" err="1">
                <a:solidFill>
                  <a:schemeClr val="tx1"/>
                </a:solidFill>
                <a:cs typeface="Arial" charset="0"/>
              </a:rPr>
              <a:t>unstable</a:t>
            </a:r>
            <a:r>
              <a:rPr lang="pt-PT" b="1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pt-PT" i="1" dirty="0">
                <a:solidFill>
                  <a:srgbClr val="4D4D4D"/>
                </a:solidFill>
                <a:cs typeface="Arial" charset="0"/>
              </a:rPr>
              <a:t>(Cardoso &amp; Dias ‘04; </a:t>
            </a:r>
            <a:r>
              <a:rPr lang="pt-PT" i="1" dirty="0" err="1">
                <a:solidFill>
                  <a:srgbClr val="4D4D4D"/>
                </a:solidFill>
                <a:cs typeface="Arial" charset="0"/>
              </a:rPr>
              <a:t>Kodama</a:t>
            </a:r>
            <a:r>
              <a:rPr lang="pt-PT" i="1" dirty="0">
                <a:solidFill>
                  <a:srgbClr val="4D4D4D"/>
                </a:solidFill>
                <a:cs typeface="Arial" charset="0"/>
              </a:rPr>
              <a:t> ’07; </a:t>
            </a:r>
          </a:p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pt-PT" i="1" dirty="0" err="1">
                <a:solidFill>
                  <a:srgbClr val="4D4D4D"/>
                </a:solidFill>
                <a:cs typeface="Arial" charset="0"/>
              </a:rPr>
              <a:t>Uchikata</a:t>
            </a:r>
            <a:r>
              <a:rPr lang="pt-PT" i="1" dirty="0">
                <a:solidFill>
                  <a:srgbClr val="4D4D4D"/>
                </a:solidFill>
                <a:cs typeface="Arial" charset="0"/>
              </a:rPr>
              <a:t>, </a:t>
            </a:r>
            <a:r>
              <a:rPr lang="pt-PT" i="1" dirty="0" err="1">
                <a:solidFill>
                  <a:srgbClr val="4D4D4D"/>
                </a:solidFill>
                <a:cs typeface="Arial" charset="0"/>
              </a:rPr>
              <a:t>Yoshida</a:t>
            </a:r>
            <a:r>
              <a:rPr lang="pt-PT" i="1" dirty="0">
                <a:solidFill>
                  <a:srgbClr val="4D4D4D"/>
                </a:solidFill>
                <a:cs typeface="Arial" charset="0"/>
              </a:rPr>
              <a:t> &amp; </a:t>
            </a:r>
            <a:r>
              <a:rPr lang="pt-PT" i="1" dirty="0" err="1">
                <a:solidFill>
                  <a:srgbClr val="4D4D4D"/>
                </a:solidFill>
                <a:cs typeface="Arial" charset="0"/>
              </a:rPr>
              <a:t>Futamase</a:t>
            </a:r>
            <a:r>
              <a:rPr lang="pt-PT" i="1" dirty="0">
                <a:solidFill>
                  <a:srgbClr val="4D4D4D"/>
                </a:solidFill>
                <a:cs typeface="Arial" charset="0"/>
              </a:rPr>
              <a:t> ’09)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_BBHbox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915988"/>
            <a:ext cx="489108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27"/>
          <p:cNvSpPr txBox="1">
            <a:spLocks noChangeArrowheads="1"/>
          </p:cNvSpPr>
          <p:nvPr/>
        </p:nvSpPr>
        <p:spPr bwMode="auto">
          <a:xfrm>
            <a:off x="1835696" y="5877272"/>
            <a:ext cx="57245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pt-PT" i="1" dirty="0">
                <a:solidFill>
                  <a:srgbClr val="4D4D4D"/>
                </a:solidFill>
                <a:cs typeface="Arial" charset="0"/>
              </a:rPr>
              <a:t>(</a:t>
            </a:r>
            <a:r>
              <a:rPr lang="pt-PT" i="1" dirty="0" err="1">
                <a:solidFill>
                  <a:srgbClr val="4D4D4D"/>
                </a:solidFill>
                <a:cs typeface="Arial" charset="0"/>
              </a:rPr>
              <a:t>Witek</a:t>
            </a:r>
            <a:r>
              <a:rPr lang="pt-PT" i="1" dirty="0">
                <a:solidFill>
                  <a:srgbClr val="4D4D4D"/>
                </a:solidFill>
                <a:cs typeface="Arial" charset="0"/>
              </a:rPr>
              <a:t> </a:t>
            </a:r>
            <a:r>
              <a:rPr lang="pt-PT" i="1" dirty="0" err="1">
                <a:solidFill>
                  <a:srgbClr val="4D4D4D"/>
                </a:solidFill>
                <a:cs typeface="Arial" charset="0"/>
              </a:rPr>
              <a:t>et</a:t>
            </a:r>
            <a:r>
              <a:rPr lang="pt-PT" i="1" dirty="0">
                <a:solidFill>
                  <a:srgbClr val="4D4D4D"/>
                </a:solidFill>
                <a:cs typeface="Arial" charset="0"/>
              </a:rPr>
              <a:t> </a:t>
            </a:r>
            <a:r>
              <a:rPr lang="pt-PT" i="1" dirty="0" err="1">
                <a:solidFill>
                  <a:srgbClr val="4D4D4D"/>
                </a:solidFill>
                <a:cs typeface="Arial" charset="0"/>
              </a:rPr>
              <a:t>al</a:t>
            </a:r>
            <a:r>
              <a:rPr lang="pt-PT" i="1" dirty="0">
                <a:solidFill>
                  <a:srgbClr val="4D4D4D"/>
                </a:solidFill>
                <a:cs typeface="Arial" charset="0"/>
              </a:rPr>
              <a:t>, ‘10)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3175" y="188640"/>
            <a:ext cx="9140825" cy="908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104000"/>
              </a:lnSpc>
              <a:spcBef>
                <a:spcPct val="0"/>
              </a:spcBef>
              <a:buClr>
                <a:srgbClr val="000099"/>
              </a:buClr>
              <a:buFont typeface="Trebuchet MS" pitchFamily="34" charset="0"/>
              <a:buNone/>
            </a:pPr>
            <a:r>
              <a:rPr lang="en-US" sz="2000" b="1" dirty="0" err="1">
                <a:solidFill>
                  <a:srgbClr val="990000"/>
                </a:solidFill>
              </a:rPr>
              <a:t>Horizonless</a:t>
            </a:r>
            <a:r>
              <a:rPr lang="en-US" sz="2000" b="1" dirty="0">
                <a:solidFill>
                  <a:srgbClr val="990000"/>
                </a:solidFill>
              </a:rPr>
              <a:t> geometries?</a:t>
            </a:r>
            <a:endParaRPr lang="en-US" sz="2000" i="1" dirty="0">
              <a:solidFill>
                <a:srgbClr val="4D4D4D"/>
              </a:solidFill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395536" y="1412776"/>
            <a:ext cx="874846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900" dirty="0" err="1">
                <a:solidFill>
                  <a:schemeClr val="tx1"/>
                </a:solidFill>
              </a:rPr>
              <a:t>Theorem</a:t>
            </a:r>
            <a:r>
              <a:rPr lang="pt-PT" sz="1900" dirty="0">
                <a:solidFill>
                  <a:schemeClr val="tx1"/>
                </a:solidFill>
              </a:rPr>
              <a:t> </a:t>
            </a:r>
            <a:r>
              <a:rPr lang="pt-PT" sz="1900" i="1" dirty="0">
                <a:solidFill>
                  <a:srgbClr val="4D4D4D"/>
                </a:solidFill>
              </a:rPr>
              <a:t>(</a:t>
            </a:r>
            <a:r>
              <a:rPr lang="pt-PT" sz="1900" i="1" dirty="0" err="1">
                <a:solidFill>
                  <a:srgbClr val="4D4D4D"/>
                </a:solidFill>
              </a:rPr>
              <a:t>Friedman</a:t>
            </a:r>
            <a:r>
              <a:rPr lang="pt-PT" sz="1900" i="1" dirty="0">
                <a:solidFill>
                  <a:srgbClr val="4D4D4D"/>
                </a:solidFill>
              </a:rPr>
              <a:t>, 1978)</a:t>
            </a:r>
            <a:r>
              <a:rPr lang="pt-PT" sz="1900" dirty="0">
                <a:solidFill>
                  <a:schemeClr val="tx1"/>
                </a:solidFill>
              </a:rPr>
              <a:t>:  </a:t>
            </a:r>
            <a:endParaRPr lang="pt-PT" sz="1900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pt-PT" sz="1900" i="1" dirty="0" err="1" smtClean="0">
                <a:solidFill>
                  <a:schemeClr val="tx1"/>
                </a:solidFill>
              </a:rPr>
              <a:t>Every</a:t>
            </a:r>
            <a:r>
              <a:rPr lang="pt-PT" sz="1900" i="1" dirty="0" smtClean="0">
                <a:solidFill>
                  <a:schemeClr val="tx1"/>
                </a:solidFill>
              </a:rPr>
              <a:t> </a:t>
            </a:r>
            <a:r>
              <a:rPr lang="pt-PT" sz="1900" i="1" dirty="0" err="1">
                <a:solidFill>
                  <a:schemeClr val="tx1"/>
                </a:solidFill>
              </a:rPr>
              <a:t>stationary</a:t>
            </a:r>
            <a:r>
              <a:rPr lang="pt-PT" sz="1900" i="1" dirty="0">
                <a:solidFill>
                  <a:schemeClr val="tx1"/>
                </a:solidFill>
              </a:rPr>
              <a:t>, AF, </a:t>
            </a:r>
            <a:r>
              <a:rPr lang="pt-PT" sz="1900" i="1" dirty="0" err="1">
                <a:solidFill>
                  <a:schemeClr val="tx1"/>
                </a:solidFill>
              </a:rPr>
              <a:t>horizonless</a:t>
            </a:r>
            <a:r>
              <a:rPr lang="pt-PT" sz="1900" i="1" dirty="0">
                <a:solidFill>
                  <a:schemeClr val="tx1"/>
                </a:solidFill>
              </a:rPr>
              <a:t> </a:t>
            </a:r>
            <a:r>
              <a:rPr lang="pt-PT" sz="1900" i="1" dirty="0" err="1">
                <a:solidFill>
                  <a:schemeClr val="tx1"/>
                </a:solidFill>
              </a:rPr>
              <a:t>spacetime</a:t>
            </a:r>
            <a:r>
              <a:rPr lang="pt-PT" sz="1900" i="1" dirty="0">
                <a:solidFill>
                  <a:schemeClr val="tx1"/>
                </a:solidFill>
              </a:rPr>
              <a:t> </a:t>
            </a:r>
            <a:r>
              <a:rPr lang="pt-PT" sz="1900" i="1" dirty="0" smtClean="0">
                <a:solidFill>
                  <a:schemeClr val="tx1"/>
                </a:solidFill>
              </a:rPr>
              <a:t> </a:t>
            </a:r>
            <a:r>
              <a:rPr lang="pt-PT" sz="1900" i="1" dirty="0" err="1" smtClean="0">
                <a:solidFill>
                  <a:schemeClr val="tx1"/>
                </a:solidFill>
              </a:rPr>
              <a:t>with</a:t>
            </a:r>
            <a:r>
              <a:rPr lang="pt-PT" sz="1900" i="1" dirty="0" smtClean="0">
                <a:solidFill>
                  <a:schemeClr val="tx1"/>
                </a:solidFill>
              </a:rPr>
              <a:t> </a:t>
            </a:r>
            <a:r>
              <a:rPr lang="pt-PT" sz="1900" i="1" dirty="0" err="1">
                <a:solidFill>
                  <a:schemeClr val="tx1"/>
                </a:solidFill>
              </a:rPr>
              <a:t>an</a:t>
            </a:r>
            <a:r>
              <a:rPr lang="pt-PT" sz="1900" i="1" dirty="0">
                <a:solidFill>
                  <a:schemeClr val="tx1"/>
                </a:solidFill>
              </a:rPr>
              <a:t> </a:t>
            </a:r>
            <a:r>
              <a:rPr lang="pt-PT" sz="1900" i="1" dirty="0" err="1">
                <a:solidFill>
                  <a:schemeClr val="tx1"/>
                </a:solidFill>
              </a:rPr>
              <a:t>ergoregion</a:t>
            </a:r>
            <a:r>
              <a:rPr lang="pt-PT" sz="1900" i="1" dirty="0">
                <a:solidFill>
                  <a:schemeClr val="tx1"/>
                </a:solidFill>
              </a:rPr>
              <a:t> </a:t>
            </a:r>
            <a:r>
              <a:rPr lang="pt-PT" sz="1900" i="1" dirty="0" err="1">
                <a:solidFill>
                  <a:schemeClr val="tx1"/>
                </a:solidFill>
              </a:rPr>
              <a:t>is</a:t>
            </a:r>
            <a:r>
              <a:rPr lang="pt-PT" sz="1900" i="1" dirty="0">
                <a:solidFill>
                  <a:schemeClr val="tx1"/>
                </a:solidFill>
              </a:rPr>
              <a:t> </a:t>
            </a:r>
            <a:r>
              <a:rPr lang="pt-PT" sz="1900" i="1" dirty="0" err="1" smtClean="0">
                <a:solidFill>
                  <a:schemeClr val="tx1"/>
                </a:solidFill>
              </a:rPr>
              <a:t>unstable</a:t>
            </a:r>
            <a:endParaRPr lang="pt-PT" sz="1900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pt-PT" sz="1900" dirty="0" smtClean="0">
                <a:solidFill>
                  <a:schemeClr val="tx1"/>
                </a:solidFill>
              </a:rPr>
              <a:t>(</a:t>
            </a:r>
            <a:r>
              <a:rPr lang="pt-PT" sz="1900" dirty="0" err="1" smtClean="0">
                <a:solidFill>
                  <a:schemeClr val="tx1"/>
                </a:solidFill>
              </a:rPr>
              <a:t>Intuition</a:t>
            </a:r>
            <a:r>
              <a:rPr lang="pt-PT" sz="1900" dirty="0">
                <a:solidFill>
                  <a:schemeClr val="tx1"/>
                </a:solidFill>
              </a:rPr>
              <a:t>: </a:t>
            </a:r>
            <a:r>
              <a:rPr lang="pt-PT" sz="1900" dirty="0" err="1">
                <a:solidFill>
                  <a:schemeClr val="tx1"/>
                </a:solidFill>
              </a:rPr>
              <a:t>negative-energy</a:t>
            </a:r>
            <a:r>
              <a:rPr lang="pt-PT" sz="1900" dirty="0">
                <a:solidFill>
                  <a:schemeClr val="tx1"/>
                </a:solidFill>
              </a:rPr>
              <a:t> </a:t>
            </a:r>
            <a:r>
              <a:rPr lang="pt-PT" sz="1900" dirty="0" err="1">
                <a:solidFill>
                  <a:schemeClr val="tx1"/>
                </a:solidFill>
              </a:rPr>
              <a:t>states</a:t>
            </a:r>
            <a:r>
              <a:rPr lang="pt-PT" sz="1900" dirty="0">
                <a:solidFill>
                  <a:schemeClr val="tx1"/>
                </a:solidFill>
              </a:rPr>
              <a:t> are </a:t>
            </a:r>
            <a:r>
              <a:rPr lang="pt-PT" sz="1900" dirty="0" err="1">
                <a:solidFill>
                  <a:schemeClr val="tx1"/>
                </a:solidFill>
              </a:rPr>
              <a:t>amplified</a:t>
            </a:r>
            <a:r>
              <a:rPr lang="pt-PT" sz="1900" dirty="0">
                <a:solidFill>
                  <a:schemeClr val="tx1"/>
                </a:solidFill>
              </a:rPr>
              <a:t>, </a:t>
            </a:r>
            <a:r>
              <a:rPr lang="pt-PT" sz="1900" dirty="0" smtClean="0">
                <a:solidFill>
                  <a:schemeClr val="tx1"/>
                </a:solidFill>
              </a:rPr>
              <a:t>no </a:t>
            </a:r>
            <a:r>
              <a:rPr lang="pt-PT" sz="1900" dirty="0" err="1">
                <a:solidFill>
                  <a:schemeClr val="tx1"/>
                </a:solidFill>
              </a:rPr>
              <a:t>horizon</a:t>
            </a:r>
            <a:r>
              <a:rPr lang="pt-PT" sz="1900" dirty="0">
                <a:solidFill>
                  <a:schemeClr val="tx1"/>
                </a:solidFill>
              </a:rPr>
              <a:t> to </a:t>
            </a:r>
            <a:r>
              <a:rPr lang="pt-PT" sz="1900" dirty="0" err="1">
                <a:solidFill>
                  <a:schemeClr val="tx1"/>
                </a:solidFill>
              </a:rPr>
              <a:t>absorb</a:t>
            </a:r>
            <a:r>
              <a:rPr lang="pt-PT" sz="1900" dirty="0">
                <a:solidFill>
                  <a:schemeClr val="tx1"/>
                </a:solidFill>
              </a:rPr>
              <a:t> </a:t>
            </a:r>
            <a:r>
              <a:rPr lang="pt-PT" sz="1900" dirty="0" err="1">
                <a:solidFill>
                  <a:schemeClr val="tx1"/>
                </a:solidFill>
              </a:rPr>
              <a:t>them</a:t>
            </a:r>
            <a:r>
              <a:rPr lang="pt-PT" sz="1900" dirty="0">
                <a:solidFill>
                  <a:schemeClr val="tx1"/>
                </a:solidFill>
              </a:rPr>
              <a:t>)</a:t>
            </a:r>
          </a:p>
          <a:p>
            <a:pPr algn="ctr">
              <a:spcBef>
                <a:spcPct val="50000"/>
              </a:spcBef>
            </a:pPr>
            <a:endParaRPr lang="pt-PT" sz="2000" dirty="0">
              <a:solidFill>
                <a:schemeClr val="tx1"/>
              </a:solidFill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95536" y="3140968"/>
            <a:ext cx="5432425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buSzPct val="80000"/>
            </a:pPr>
            <a:r>
              <a:rPr lang="pt-PT" sz="2000" dirty="0" err="1" smtClean="0">
                <a:solidFill>
                  <a:schemeClr val="tx1"/>
                </a:solidFill>
              </a:rPr>
              <a:t>Gravastars</a:t>
            </a: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1800" i="1" dirty="0">
                <a:solidFill>
                  <a:srgbClr val="4D4D4D"/>
                </a:solidFill>
              </a:rPr>
              <a:t>(</a:t>
            </a:r>
            <a:r>
              <a:rPr lang="pt-PT" sz="1800" i="1" dirty="0" err="1">
                <a:solidFill>
                  <a:srgbClr val="4D4D4D"/>
                </a:solidFill>
              </a:rPr>
              <a:t>Mazur</a:t>
            </a:r>
            <a:r>
              <a:rPr lang="pt-PT" sz="1800" i="1" dirty="0">
                <a:solidFill>
                  <a:srgbClr val="4D4D4D"/>
                </a:solidFill>
              </a:rPr>
              <a:t> &amp; </a:t>
            </a:r>
            <a:r>
              <a:rPr lang="pt-PT" sz="1800" i="1" dirty="0" err="1">
                <a:solidFill>
                  <a:srgbClr val="4D4D4D"/>
                </a:solidFill>
              </a:rPr>
              <a:t>Mottola</a:t>
            </a:r>
            <a:r>
              <a:rPr lang="pt-PT" sz="1800" i="1" dirty="0">
                <a:solidFill>
                  <a:srgbClr val="4D4D4D"/>
                </a:solidFill>
              </a:rPr>
              <a:t> ‘01)</a:t>
            </a:r>
          </a:p>
          <a:p>
            <a:pPr>
              <a:buClr>
                <a:schemeClr val="tx1"/>
              </a:buClr>
              <a:buSzPct val="80000"/>
            </a:pPr>
            <a:r>
              <a:rPr lang="pt-PT" sz="2000" dirty="0" err="1" smtClean="0">
                <a:solidFill>
                  <a:schemeClr val="tx1"/>
                </a:solidFill>
              </a:rPr>
              <a:t>Boson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>
                <a:solidFill>
                  <a:schemeClr val="tx1"/>
                </a:solidFill>
              </a:rPr>
              <a:t>Stars</a:t>
            </a:r>
            <a:r>
              <a:rPr lang="pt-PT" sz="2000" dirty="0">
                <a:solidFill>
                  <a:schemeClr val="tx1"/>
                </a:solidFill>
              </a:rPr>
              <a:t> </a:t>
            </a:r>
            <a:r>
              <a:rPr lang="pt-PT" sz="1800" i="1" dirty="0">
                <a:solidFill>
                  <a:srgbClr val="4D4D4D"/>
                </a:solidFill>
              </a:rPr>
              <a:t>(</a:t>
            </a:r>
            <a:r>
              <a:rPr lang="pt-PT" sz="1800" i="1" dirty="0" err="1">
                <a:solidFill>
                  <a:srgbClr val="4D4D4D"/>
                </a:solidFill>
              </a:rPr>
              <a:t>Kaup</a:t>
            </a:r>
            <a:r>
              <a:rPr lang="pt-PT" sz="1800" i="1" dirty="0">
                <a:solidFill>
                  <a:srgbClr val="4D4D4D"/>
                </a:solidFill>
              </a:rPr>
              <a:t> ’68; </a:t>
            </a:r>
            <a:r>
              <a:rPr lang="pt-PT" sz="1800" i="1" dirty="0" err="1">
                <a:solidFill>
                  <a:srgbClr val="4D4D4D"/>
                </a:solidFill>
              </a:rPr>
              <a:t>Ruffini</a:t>
            </a:r>
            <a:r>
              <a:rPr lang="pt-PT" sz="1800" i="1" dirty="0">
                <a:solidFill>
                  <a:srgbClr val="4D4D4D"/>
                </a:solidFill>
              </a:rPr>
              <a:t> &amp; </a:t>
            </a:r>
            <a:r>
              <a:rPr lang="pt-PT" sz="1800" i="1" dirty="0" err="1">
                <a:solidFill>
                  <a:srgbClr val="4D4D4D"/>
                </a:solidFill>
              </a:rPr>
              <a:t>Bonazzola</a:t>
            </a:r>
            <a:r>
              <a:rPr lang="pt-PT" sz="1800" i="1" dirty="0">
                <a:solidFill>
                  <a:srgbClr val="4D4D4D"/>
                </a:solidFill>
              </a:rPr>
              <a:t> ‘69)</a:t>
            </a:r>
          </a:p>
          <a:p>
            <a:pPr>
              <a:buClr>
                <a:schemeClr val="tx1"/>
              </a:buClr>
              <a:buSzPct val="80000"/>
            </a:pPr>
            <a:r>
              <a:rPr lang="pt-PT" sz="2000" dirty="0" err="1" smtClean="0">
                <a:solidFill>
                  <a:schemeClr val="tx1"/>
                </a:solidFill>
              </a:rPr>
              <a:t>Wormholes</a:t>
            </a: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1800" i="1" dirty="0">
                <a:solidFill>
                  <a:srgbClr val="4D4D4D"/>
                </a:solidFill>
              </a:rPr>
              <a:t>(</a:t>
            </a:r>
            <a:r>
              <a:rPr lang="pt-PT" sz="1800" i="1" dirty="0" err="1">
                <a:solidFill>
                  <a:srgbClr val="4D4D4D"/>
                </a:solidFill>
              </a:rPr>
              <a:t>Morris</a:t>
            </a:r>
            <a:r>
              <a:rPr lang="pt-PT" sz="1800" i="1" dirty="0">
                <a:solidFill>
                  <a:srgbClr val="4D4D4D"/>
                </a:solidFill>
              </a:rPr>
              <a:t> &amp; </a:t>
            </a:r>
            <a:r>
              <a:rPr lang="pt-PT" sz="1800" i="1" dirty="0" err="1">
                <a:solidFill>
                  <a:srgbClr val="4D4D4D"/>
                </a:solidFill>
              </a:rPr>
              <a:t>Thorne</a:t>
            </a:r>
            <a:r>
              <a:rPr lang="pt-PT" sz="1800" i="1" dirty="0">
                <a:solidFill>
                  <a:srgbClr val="4D4D4D"/>
                </a:solidFill>
              </a:rPr>
              <a:t> ‘88)</a:t>
            </a:r>
          </a:p>
          <a:p>
            <a:pPr>
              <a:buClr>
                <a:schemeClr val="tx1"/>
              </a:buClr>
              <a:buSzPct val="80000"/>
            </a:pPr>
            <a:r>
              <a:rPr lang="pt-PT" sz="2000" dirty="0" err="1" smtClean="0">
                <a:solidFill>
                  <a:schemeClr val="tx1"/>
                </a:solidFill>
              </a:rPr>
              <a:t>Superspinars</a:t>
            </a: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1800" i="1" dirty="0">
                <a:solidFill>
                  <a:srgbClr val="4D4D4D"/>
                </a:solidFill>
              </a:rPr>
              <a:t>(</a:t>
            </a:r>
            <a:r>
              <a:rPr lang="pt-PT" sz="1800" i="1" dirty="0" err="1">
                <a:solidFill>
                  <a:srgbClr val="4D4D4D"/>
                </a:solidFill>
              </a:rPr>
              <a:t>Gimon</a:t>
            </a:r>
            <a:r>
              <a:rPr lang="pt-PT" sz="1800" i="1" dirty="0">
                <a:solidFill>
                  <a:srgbClr val="4D4D4D"/>
                </a:solidFill>
              </a:rPr>
              <a:t> &amp; </a:t>
            </a:r>
            <a:r>
              <a:rPr lang="pt-PT" sz="1800" i="1" dirty="0" err="1">
                <a:solidFill>
                  <a:srgbClr val="4D4D4D"/>
                </a:solidFill>
              </a:rPr>
              <a:t>Horava</a:t>
            </a:r>
            <a:r>
              <a:rPr lang="pt-PT" sz="1800" i="1" dirty="0">
                <a:solidFill>
                  <a:srgbClr val="4D4D4D"/>
                </a:solidFill>
              </a:rPr>
              <a:t> ‘09)</a:t>
            </a: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0" y="5373216"/>
            <a:ext cx="6549553" cy="708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104000"/>
              </a:lnSpc>
              <a:spcBef>
                <a:spcPct val="0"/>
              </a:spcBef>
              <a:buClr>
                <a:srgbClr val="000099"/>
              </a:buClr>
              <a:buFont typeface="Trebuchet MS" pitchFamily="34" charset="0"/>
              <a:buNone/>
            </a:pPr>
            <a:r>
              <a:rPr lang="en-US" sz="2000" b="1" dirty="0" smtClean="0">
                <a:solidFill>
                  <a:srgbClr val="990000"/>
                </a:solidFill>
              </a:rPr>
              <a:t>      </a:t>
            </a:r>
            <a:r>
              <a:rPr lang="en-US" sz="2000" b="1" dirty="0" err="1" smtClean="0">
                <a:solidFill>
                  <a:srgbClr val="990000"/>
                </a:solidFill>
              </a:rPr>
              <a:t>Ergoregion</a:t>
            </a:r>
            <a:r>
              <a:rPr lang="en-US" sz="2000" b="1" dirty="0" smtClean="0">
                <a:solidFill>
                  <a:srgbClr val="990000"/>
                </a:solidFill>
              </a:rPr>
              <a:t> </a:t>
            </a:r>
            <a:r>
              <a:rPr lang="en-US" sz="2000" b="1" dirty="0">
                <a:solidFill>
                  <a:srgbClr val="990000"/>
                </a:solidFill>
              </a:rPr>
              <a:t>instability rules out “all” of these!</a:t>
            </a:r>
            <a:endParaRPr lang="en-US" sz="2000" b="1" i="1" dirty="0">
              <a:solidFill>
                <a:srgbClr val="4D4D4D"/>
              </a:solidFill>
            </a:endParaRPr>
          </a:p>
        </p:txBody>
      </p:sp>
      <p:sp>
        <p:nvSpPr>
          <p:cNvPr id="11270" name="Text Box 27"/>
          <p:cNvSpPr txBox="1">
            <a:spLocks noChangeArrowheads="1"/>
          </p:cNvSpPr>
          <p:nvPr/>
        </p:nvSpPr>
        <p:spPr bwMode="auto">
          <a:xfrm>
            <a:off x="0" y="5949280"/>
            <a:ext cx="435597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pt-PT" sz="1800" i="1" dirty="0" smtClean="0">
                <a:solidFill>
                  <a:srgbClr val="4D4D4D"/>
                </a:solidFill>
                <a:cs typeface="Arial" charset="0"/>
              </a:rPr>
              <a:t>  (</a:t>
            </a:r>
            <a:r>
              <a:rPr lang="pt-PT" sz="1800" i="1" dirty="0">
                <a:solidFill>
                  <a:srgbClr val="4D4D4D"/>
                </a:solidFill>
                <a:cs typeface="Arial" charset="0"/>
              </a:rPr>
              <a:t>Cardoso </a:t>
            </a:r>
            <a:r>
              <a:rPr lang="pt-PT" sz="1800" i="1" dirty="0" err="1">
                <a:solidFill>
                  <a:srgbClr val="4D4D4D"/>
                </a:solidFill>
                <a:cs typeface="Arial" charset="0"/>
              </a:rPr>
              <a:t>et</a:t>
            </a:r>
            <a:r>
              <a:rPr lang="pt-PT" sz="1800" i="1" dirty="0">
                <a:solidFill>
                  <a:srgbClr val="4D4D4D"/>
                </a:solidFill>
                <a:cs typeface="Arial" charset="0"/>
              </a:rPr>
              <a:t> </a:t>
            </a:r>
            <a:r>
              <a:rPr lang="pt-PT" sz="1800" i="1" dirty="0" err="1">
                <a:solidFill>
                  <a:srgbClr val="4D4D4D"/>
                </a:solidFill>
                <a:cs typeface="Arial" charset="0"/>
              </a:rPr>
              <a:t>al</a:t>
            </a:r>
            <a:r>
              <a:rPr lang="pt-PT" sz="1800" i="1" dirty="0">
                <a:solidFill>
                  <a:srgbClr val="4D4D4D"/>
                </a:solidFill>
                <a:cs typeface="Arial" charset="0"/>
              </a:rPr>
              <a:t>, ’08; </a:t>
            </a:r>
            <a:r>
              <a:rPr lang="pt-PT" sz="1800" i="1" dirty="0" err="1">
                <a:solidFill>
                  <a:srgbClr val="4D4D4D"/>
                </a:solidFill>
                <a:cs typeface="Arial" charset="0"/>
              </a:rPr>
              <a:t>Pani</a:t>
            </a:r>
            <a:r>
              <a:rPr lang="pt-PT" sz="1800" i="1" dirty="0">
                <a:solidFill>
                  <a:srgbClr val="4D4D4D"/>
                </a:solidFill>
                <a:cs typeface="Arial" charset="0"/>
              </a:rPr>
              <a:t> </a:t>
            </a:r>
            <a:r>
              <a:rPr lang="pt-PT" sz="1800" i="1" dirty="0" err="1">
                <a:solidFill>
                  <a:srgbClr val="4D4D4D"/>
                </a:solidFill>
                <a:cs typeface="Arial" charset="0"/>
              </a:rPr>
              <a:t>et</a:t>
            </a:r>
            <a:r>
              <a:rPr lang="pt-PT" sz="1800" i="1" dirty="0">
                <a:solidFill>
                  <a:srgbClr val="4D4D4D"/>
                </a:solidFill>
                <a:cs typeface="Arial" charset="0"/>
              </a:rPr>
              <a:t> </a:t>
            </a:r>
            <a:r>
              <a:rPr lang="pt-PT" sz="1800" i="1" dirty="0" err="1">
                <a:solidFill>
                  <a:srgbClr val="4D4D4D"/>
                </a:solidFill>
                <a:cs typeface="Arial" charset="0"/>
              </a:rPr>
              <a:t>al</a:t>
            </a:r>
            <a:r>
              <a:rPr lang="pt-PT" sz="1800" i="1" dirty="0">
                <a:solidFill>
                  <a:srgbClr val="4D4D4D"/>
                </a:solidFill>
                <a:cs typeface="Arial" charset="0"/>
              </a:rPr>
              <a:t> ‘10;)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6|1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6|1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uation}&#10;E=-p^{\nu}\zeta_{\nu}\nonumber&#10;\end{equation}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6|1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6|16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MS Gothic"/>
        <a:cs typeface=""/>
      </a:majorFont>
      <a:minorFont>
        <a:latin typeface="Trebuchet MS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MS Gothic" pitchFamily="49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7929</TotalTime>
  <Words>386</Words>
  <Application>Microsoft Office PowerPoint</Application>
  <PresentationFormat>On-screen Show (4:3)</PresentationFormat>
  <Paragraphs>78</Paragraphs>
  <Slides>20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Thank you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Extraction of energy from black holes</dc:title>
  <dc:subject>BH workshop, Aveiro PT 2011</dc:subject>
  <dc:creator>Vitor Cardoso</dc:creator>
  <dc:description>Superradiant extraction of energy from rotating black holes</dc:description>
  <cp:lastModifiedBy>Vitor Cardoso</cp:lastModifiedBy>
  <cp:revision>465</cp:revision>
  <dcterms:modified xsi:type="dcterms:W3CDTF">2011-12-18T09:44:47Z</dcterms:modified>
</cp:coreProperties>
</file>